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308" r:id="rId3"/>
    <p:sldId id="258" r:id="rId4"/>
    <p:sldId id="259" r:id="rId5"/>
    <p:sldId id="260" r:id="rId6"/>
    <p:sldId id="261" r:id="rId7"/>
    <p:sldId id="262" r:id="rId8"/>
    <p:sldId id="264" r:id="rId9"/>
    <p:sldId id="265" r:id="rId10"/>
    <p:sldId id="266" r:id="rId11"/>
    <p:sldId id="267" r:id="rId12"/>
    <p:sldId id="269" r:id="rId13"/>
    <p:sldId id="270" r:id="rId14"/>
    <p:sldId id="268" r:id="rId15"/>
    <p:sldId id="273" r:id="rId16"/>
    <p:sldId id="279" r:id="rId17"/>
    <p:sldId id="280" r:id="rId18"/>
    <p:sldId id="281" r:id="rId19"/>
    <p:sldId id="282" r:id="rId20"/>
    <p:sldId id="293" r:id="rId21"/>
    <p:sldId id="285" r:id="rId22"/>
    <p:sldId id="283" r:id="rId23"/>
    <p:sldId id="284" r:id="rId24"/>
    <p:sldId id="271" r:id="rId25"/>
    <p:sldId id="274" r:id="rId26"/>
    <p:sldId id="275" r:id="rId27"/>
    <p:sldId id="276" r:id="rId28"/>
    <p:sldId id="272" r:id="rId29"/>
    <p:sldId id="277" r:id="rId30"/>
    <p:sldId id="286" r:id="rId31"/>
    <p:sldId id="302" r:id="rId32"/>
    <p:sldId id="288" r:id="rId33"/>
    <p:sldId id="300" r:id="rId34"/>
    <p:sldId id="305" r:id="rId35"/>
    <p:sldId id="301" r:id="rId36"/>
    <p:sldId id="304" r:id="rId37"/>
    <p:sldId id="303" r:id="rId38"/>
    <p:sldId id="307" r:id="rId39"/>
    <p:sldId id="292" r:id="rId40"/>
    <p:sldId id="278" r:id="rId41"/>
    <p:sldId id="287" r:id="rId42"/>
    <p:sldId id="291" r:id="rId43"/>
    <p:sldId id="289" r:id="rId44"/>
    <p:sldId id="290" r:id="rId45"/>
    <p:sldId id="306" r:id="rId46"/>
    <p:sldId id="294" r:id="rId47"/>
    <p:sldId id="317" r:id="rId48"/>
    <p:sldId id="312" r:id="rId49"/>
    <p:sldId id="316" r:id="rId50"/>
    <p:sldId id="309" r:id="rId51"/>
    <p:sldId id="310" r:id="rId52"/>
    <p:sldId id="311" r:id="rId53"/>
    <p:sldId id="313" r:id="rId54"/>
    <p:sldId id="315" r:id="rId55"/>
    <p:sldId id="263"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agiota moraiti" initials="pm" lastIdx="2" clrIdx="0">
    <p:extLst>
      <p:ext uri="{19B8F6BF-5375-455C-9EA6-DF929625EA0E}">
        <p15:presenceInfo xmlns:p15="http://schemas.microsoft.com/office/powerpoint/2012/main" userId="1fcb96d9370cc6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94" autoAdjust="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96DFF08F-DC6B-4601-B491-B0F83F6DD2DA}" type="datetimeFigureOut">
              <a:rPr lang="en-US" dirty="0"/>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7/27/2021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097280" y="2582335"/>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17920" y="2582334"/>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7/27/2021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7/27/2021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7/27/2021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smtClean="0"/>
              <a:t>Στυλ κύριου τίτλου</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7/27/2021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96DFF08F-DC6B-4601-B491-B0F83F6DD2DA}" type="datetimeFigureOut">
              <a:rPr lang="en-US" dirty="0"/>
              <a:t>7/27/2021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7/27/2021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0"/>
            <a:ext cx="10058400" cy="1450757"/>
          </a:xfrm>
        </p:spPr>
        <p:txBody>
          <a:bodyPr>
            <a:normAutofit/>
          </a:bodyPr>
          <a:lstStyle/>
          <a:p>
            <a:pPr algn="ctr"/>
            <a:r>
              <a:rPr lang="en-US" sz="8000" b="1" dirty="0" smtClean="0"/>
              <a:t>ARDUINO</a:t>
            </a:r>
            <a:endParaRPr lang="el-GR" sz="8000" dirty="0"/>
          </a:p>
        </p:txBody>
      </p:sp>
      <p:sp>
        <p:nvSpPr>
          <p:cNvPr id="5" name="Θέση περιεχομένου 4"/>
          <p:cNvSpPr>
            <a:spLocks noGrp="1"/>
          </p:cNvSpPr>
          <p:nvPr>
            <p:ph idx="1"/>
          </p:nvPr>
        </p:nvSpPr>
        <p:spPr>
          <a:xfrm>
            <a:off x="1097280" y="1297252"/>
            <a:ext cx="10058400" cy="535157"/>
          </a:xfrm>
        </p:spPr>
        <p:txBody>
          <a:bodyPr>
            <a:normAutofit/>
          </a:bodyPr>
          <a:lstStyle/>
          <a:p>
            <a:pPr algn="ctr"/>
            <a:r>
              <a:rPr lang="en-US" sz="2800" dirty="0" smtClean="0"/>
              <a:t>MICROCONTROLLER</a:t>
            </a:r>
            <a:endParaRPr lang="el-GR" sz="2800" dirty="0"/>
          </a:p>
        </p:txBody>
      </p:sp>
      <p:pic>
        <p:nvPicPr>
          <p:cNvPr id="6" name="Θέση περιεχομένου 3"/>
          <p:cNvPicPr>
            <a:picLocks noChangeAspect="1"/>
          </p:cNvPicPr>
          <p:nvPr/>
        </p:nvPicPr>
        <p:blipFill>
          <a:blip r:embed="rId2"/>
          <a:stretch>
            <a:fillRect/>
          </a:stretch>
        </p:blipFill>
        <p:spPr>
          <a:xfrm>
            <a:off x="3303917" y="1810217"/>
            <a:ext cx="5244859" cy="4459780"/>
          </a:xfrm>
          <a:prstGeom prst="rect">
            <a:avLst/>
          </a:prstGeom>
        </p:spPr>
      </p:pic>
    </p:spTree>
    <p:extLst>
      <p:ext uri="{BB962C8B-B14F-4D97-AF65-F5344CB8AC3E}">
        <p14:creationId xmlns:p14="http://schemas.microsoft.com/office/powerpoint/2010/main" val="15573493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1" y="388293"/>
            <a:ext cx="10058400" cy="760644"/>
          </a:xfrm>
        </p:spPr>
        <p:txBody>
          <a:bodyPr/>
          <a:lstStyle/>
          <a:p>
            <a:r>
              <a:rPr lang="en-US" dirty="0"/>
              <a:t>Project 2</a:t>
            </a:r>
            <a:endParaRPr lang="el-GR" dirty="0"/>
          </a:p>
        </p:txBody>
      </p:sp>
      <p:sp>
        <p:nvSpPr>
          <p:cNvPr id="3" name="Θέση περιεχομένου 2"/>
          <p:cNvSpPr>
            <a:spLocks noGrp="1"/>
          </p:cNvSpPr>
          <p:nvPr>
            <p:ph idx="1"/>
          </p:nvPr>
        </p:nvSpPr>
        <p:spPr>
          <a:xfrm>
            <a:off x="3605842" y="458013"/>
            <a:ext cx="7134046" cy="581420"/>
          </a:xfrm>
        </p:spPr>
        <p:txBody>
          <a:bodyPr/>
          <a:lstStyle/>
          <a:p>
            <a:r>
              <a:rPr lang="en-US" sz="3200" b="1" u="sng" dirty="0"/>
              <a:t>1.</a:t>
            </a:r>
            <a:r>
              <a:rPr lang="el-GR" sz="3200" b="1" u="sng" dirty="0"/>
              <a:t> Χωρίς δομές </a:t>
            </a:r>
            <a:r>
              <a:rPr lang="el-GR" sz="3200" b="1" u="sng" dirty="0" smtClean="0"/>
              <a:t>επανάληψης</a:t>
            </a:r>
            <a:r>
              <a:rPr lang="en-US" sz="3200" b="1" u="sng" dirty="0" smtClean="0"/>
              <a:t>(2</a:t>
            </a:r>
            <a:r>
              <a:rPr lang="el-GR" sz="3200" b="1" u="sng" baseline="30000" dirty="0" err="1" smtClean="0"/>
              <a:t>ος</a:t>
            </a:r>
            <a:r>
              <a:rPr lang="el-GR" sz="3200" b="1" u="sng" dirty="0" smtClean="0"/>
              <a:t> Τρόπος</a:t>
            </a:r>
            <a:r>
              <a:rPr lang="en-US" sz="3200" b="1" u="sng" dirty="0" smtClean="0"/>
              <a:t>).</a:t>
            </a:r>
            <a:endParaRPr lang="en-US" sz="3200" b="1" u="sng" dirty="0"/>
          </a:p>
          <a:p>
            <a:endParaRPr lang="el-GR" dirty="0"/>
          </a:p>
        </p:txBody>
      </p:sp>
      <p:sp>
        <p:nvSpPr>
          <p:cNvPr id="4" name="TextBox 3"/>
          <p:cNvSpPr txBox="1"/>
          <p:nvPr/>
        </p:nvSpPr>
        <p:spPr>
          <a:xfrm>
            <a:off x="1097281" y="1109152"/>
            <a:ext cx="10971074" cy="5355312"/>
          </a:xfrm>
          <a:prstGeom prst="rect">
            <a:avLst/>
          </a:prstGeom>
          <a:noFill/>
        </p:spPr>
        <p:txBody>
          <a:bodyPr wrap="square" rtlCol="0">
            <a:spAutoFit/>
          </a:bodyPr>
          <a:lstStyle/>
          <a:p>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led_pin</a:t>
            </a:r>
            <a:r>
              <a:rPr lang="en-US" dirty="0">
                <a:solidFill>
                  <a:srgbClr val="804000"/>
                </a:solidFill>
                <a:latin typeface="Courier New" panose="02070309020205020404" pitchFamily="49" charset="0"/>
              </a:rPr>
              <a:t> 6</a:t>
            </a:r>
            <a:r>
              <a:rPr lang="en-US" dirty="0">
                <a:solidFill>
                  <a:srgbClr val="008000"/>
                </a:solidFill>
                <a:latin typeface="Courier New" panose="02070309020205020404" pitchFamily="49" charset="0"/>
              </a:rPr>
              <a:t>//if we change the connection pin we will change only that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line </a:t>
            </a:r>
            <a:r>
              <a:rPr lang="en-US" dirty="0">
                <a:solidFill>
                  <a:srgbClr val="008000"/>
                </a:solidFill>
                <a:latin typeface="Courier New" panose="02070309020205020404" pitchFamily="49" charset="0"/>
              </a:rPr>
              <a:t>of code.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led_pin</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Closed led.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boolean</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fadeamount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true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brightness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//Led closed.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adjust brightness based on current direction </a:t>
            </a:r>
            <a:endParaRPr lang="el-GR" dirty="0" smtClean="0">
              <a:solidFill>
                <a:srgbClr val="008000"/>
              </a:solidFill>
              <a:latin typeface="Courier New" panose="02070309020205020404" pitchFamily="49" charset="0"/>
            </a:endParaRPr>
          </a:p>
          <a:p>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fadeamount</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fadeamount</a:t>
            </a:r>
            <a:r>
              <a:rPr lang="en-US" dirty="0">
                <a:solidFill>
                  <a:srgbClr val="008000"/>
                </a:solidFill>
                <a:latin typeface="Courier New" panose="02070309020205020404" pitchFamily="49" charset="0"/>
              </a:rPr>
              <a:t>==true.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step=1. </a:t>
            </a:r>
            <a:endParaRPr lang="el-GR"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brightness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0 to 255. //brightness = brightness + 1; </a:t>
            </a:r>
            <a:endParaRPr lang="el-GR" dirty="0" smtClean="0">
              <a:solidFill>
                <a:srgbClr val="008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fadeamount</a:t>
            </a:r>
            <a:r>
              <a:rPr lang="en-US" dirty="0">
                <a:solidFill>
                  <a:srgbClr val="008000"/>
                </a:solidFill>
                <a:latin typeface="Courier New" panose="02070309020205020404" pitchFamily="49" charset="0"/>
              </a:rPr>
              <a:t>==false.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step=-1. </a:t>
            </a:r>
            <a:endParaRPr lang="el-GR"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brightness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255 to 0. //brightness = brightness - 1; </a:t>
            </a:r>
            <a:endParaRPr lang="el-GR" dirty="0" smtClean="0">
              <a:solidFill>
                <a:srgbClr val="008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Apply current light level. </a:t>
            </a:r>
            <a:endParaRPr lang="el-GR"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brightness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//When get to full bright, turn around.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255</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brightness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fadeamount</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false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when get to full off, turn around </a:t>
            </a:r>
            <a:endParaRPr lang="el-GR" dirty="0" smtClean="0">
              <a:solidFill>
                <a:srgbClr val="008000"/>
              </a:solidFill>
              <a:latin typeface="Courier New" panose="02070309020205020404" pitchFamily="49" charset="0"/>
            </a:endParaRPr>
          </a:p>
          <a:p>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brightness</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fadeamount</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true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effectLst/>
            </a:endParaRPr>
          </a:p>
        </p:txBody>
      </p:sp>
    </p:spTree>
    <p:extLst>
      <p:ext uri="{BB962C8B-B14F-4D97-AF65-F5344CB8AC3E}">
        <p14:creationId xmlns:p14="http://schemas.microsoft.com/office/powerpoint/2010/main" val="3004986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Button</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759521" y="2129377"/>
            <a:ext cx="3686175" cy="3629025"/>
          </a:xfrm>
          <a:prstGeom prst="rect">
            <a:avLst/>
          </a:prstGeom>
        </p:spPr>
      </p:pic>
      <p:sp>
        <p:nvSpPr>
          <p:cNvPr id="5" name="TextBox 4"/>
          <p:cNvSpPr txBox="1"/>
          <p:nvPr/>
        </p:nvSpPr>
        <p:spPr>
          <a:xfrm>
            <a:off x="1293962" y="2234242"/>
            <a:ext cx="6814867" cy="3108543"/>
          </a:xfrm>
          <a:prstGeom prst="rect">
            <a:avLst/>
          </a:prstGeom>
          <a:noFill/>
        </p:spPr>
        <p:txBody>
          <a:bodyPr wrap="square" rtlCol="0">
            <a:spAutoFit/>
          </a:bodyPr>
          <a:lstStyle/>
          <a:p>
            <a:r>
              <a:rPr lang="el-GR" sz="2800" dirty="0" smtClean="0"/>
              <a:t>Υπάρχουν 2 είδη συνδεσμολογίας του </a:t>
            </a:r>
            <a:r>
              <a:rPr lang="en-US" sz="2800" dirty="0" smtClean="0"/>
              <a:t>button.</a:t>
            </a:r>
          </a:p>
          <a:p>
            <a:pPr marL="514350" indent="-514350">
              <a:buAutoNum type="arabicPeriod"/>
            </a:pPr>
            <a:r>
              <a:rPr lang="el-GR" sz="2800" b="1" dirty="0" smtClean="0"/>
              <a:t>Με </a:t>
            </a:r>
            <a:r>
              <a:rPr lang="en-US" sz="2800" b="1" dirty="0"/>
              <a:t>pulldown </a:t>
            </a:r>
            <a:r>
              <a:rPr lang="en-US" sz="2800" b="1" dirty="0" smtClean="0"/>
              <a:t>resistor</a:t>
            </a:r>
            <a:r>
              <a:rPr lang="en-US" sz="2800" dirty="0" smtClean="0"/>
              <a:t>(</a:t>
            </a:r>
            <a:r>
              <a:rPr lang="el-GR" sz="2800" dirty="0" smtClean="0"/>
              <a:t>κλασσικός τρόπος</a:t>
            </a:r>
            <a:r>
              <a:rPr lang="en-US" sz="2800" dirty="0" smtClean="0"/>
              <a:t>)</a:t>
            </a:r>
            <a:r>
              <a:rPr lang="el-GR" sz="2800" dirty="0" smtClean="0"/>
              <a:t>.</a:t>
            </a:r>
          </a:p>
          <a:p>
            <a:r>
              <a:rPr lang="el-GR" sz="2800" dirty="0" smtClean="0"/>
              <a:t>Όταν </a:t>
            </a:r>
            <a:r>
              <a:rPr lang="el-GR" sz="2800" dirty="0"/>
              <a:t>ένας διακόπτης </a:t>
            </a:r>
            <a:r>
              <a:rPr lang="el-GR" sz="2800" u="sng" dirty="0"/>
              <a:t>δεν είναι πατημένος</a:t>
            </a:r>
            <a:r>
              <a:rPr lang="el-GR" sz="2800" dirty="0"/>
              <a:t>, ο αντίστοιχος ακροδέκτης θα βρίσκεται στην κατάσταση </a:t>
            </a:r>
            <a:r>
              <a:rPr lang="el-GR" sz="2800" u="sng" dirty="0" smtClean="0"/>
              <a:t>low(0V</a:t>
            </a:r>
            <a:r>
              <a:rPr lang="el-GR" sz="2800" u="sng" dirty="0"/>
              <a:t>)</a:t>
            </a:r>
            <a:r>
              <a:rPr lang="el-GR" sz="2800" dirty="0"/>
              <a:t>.</a:t>
            </a:r>
            <a:endParaRPr lang="en-US" sz="2800" dirty="0" smtClean="0"/>
          </a:p>
          <a:p>
            <a:endParaRPr lang="el-GR" sz="2800" dirty="0"/>
          </a:p>
        </p:txBody>
      </p:sp>
    </p:spTree>
    <p:extLst>
      <p:ext uri="{BB962C8B-B14F-4D97-AF65-F5344CB8AC3E}">
        <p14:creationId xmlns:p14="http://schemas.microsoft.com/office/powerpoint/2010/main" val="3992625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Button</a:t>
            </a:r>
            <a:endParaRPr lang="el-GR" dirty="0"/>
          </a:p>
        </p:txBody>
      </p:sp>
      <p:sp>
        <p:nvSpPr>
          <p:cNvPr id="3" name="Θέση περιεχομένου 2"/>
          <p:cNvSpPr>
            <a:spLocks noGrp="1"/>
          </p:cNvSpPr>
          <p:nvPr>
            <p:ph idx="1"/>
          </p:nvPr>
        </p:nvSpPr>
        <p:spPr>
          <a:xfrm>
            <a:off x="1097280" y="1845734"/>
            <a:ext cx="10058400" cy="4313526"/>
          </a:xfrm>
        </p:spPr>
        <p:txBody>
          <a:bodyPr>
            <a:normAutofit/>
          </a:bodyPr>
          <a:lstStyle/>
          <a:p>
            <a:r>
              <a:rPr lang="el-GR" sz="2800" b="1" dirty="0"/>
              <a:t>2. Με ενσωματωμένη pullup resistor. </a:t>
            </a:r>
          </a:p>
          <a:p>
            <a:r>
              <a:rPr lang="el-GR" sz="2800" dirty="0"/>
              <a:t>Δεν προσθέτουμε αντιστάσεις, αφού χρησιμοποιούμε τις εσωτερικές αντιστάσεις pull-up του επεξεργαστή του Arduino. Η χρήση αντιστάσεων pull-up </a:t>
            </a:r>
            <a:r>
              <a:rPr lang="el-GR" sz="2800" dirty="0" smtClean="0"/>
              <a:t>συνεπάγεται </a:t>
            </a:r>
            <a:r>
              <a:rPr lang="el-GR" sz="2800" dirty="0"/>
              <a:t>την </a:t>
            </a:r>
            <a:r>
              <a:rPr lang="el-GR" sz="2800" b="1" i="1" dirty="0"/>
              <a:t>αντιστροφή της συμπεριφοράς των διακοπτών</a:t>
            </a:r>
            <a:r>
              <a:rPr lang="el-GR" sz="2800" dirty="0"/>
              <a:t>. </a:t>
            </a:r>
            <a:endParaRPr lang="el-GR" sz="2800" dirty="0" smtClean="0"/>
          </a:p>
          <a:p>
            <a:r>
              <a:rPr lang="el-GR" sz="2800" dirty="0" smtClean="0"/>
              <a:t>Έτσι</a:t>
            </a:r>
            <a:r>
              <a:rPr lang="el-GR" sz="2800" dirty="0"/>
              <a:t>, όταν </a:t>
            </a:r>
            <a:r>
              <a:rPr lang="el-GR" sz="2800" u="sng" dirty="0"/>
              <a:t>πατάμε κάποιον </a:t>
            </a:r>
            <a:r>
              <a:rPr lang="el-GR" sz="2800" dirty="0"/>
              <a:t>ο αντίστοιχος </a:t>
            </a:r>
            <a:r>
              <a:rPr lang="el-GR" sz="2800" dirty="0" smtClean="0"/>
              <a:t>ακροδέκτης μεταβαίνει </a:t>
            </a:r>
            <a:r>
              <a:rPr lang="el-GR" sz="2800" dirty="0"/>
              <a:t>στην κατάσταση </a:t>
            </a:r>
            <a:r>
              <a:rPr lang="el-GR" sz="2800" u="sng" dirty="0"/>
              <a:t>low (0V</a:t>
            </a:r>
            <a:r>
              <a:rPr lang="el-GR" sz="2800" u="sng" dirty="0" smtClean="0"/>
              <a:t>)</a:t>
            </a:r>
            <a:r>
              <a:rPr lang="el-GR" sz="2800" dirty="0" smtClean="0"/>
              <a:t>.</a:t>
            </a:r>
          </a:p>
          <a:p>
            <a:r>
              <a:rPr lang="el-GR" sz="2800" dirty="0"/>
              <a:t>Όταν ένας διακόπτης </a:t>
            </a:r>
            <a:r>
              <a:rPr lang="el-GR" sz="2800" u="sng" dirty="0"/>
              <a:t>δεν είναι πατημένος</a:t>
            </a:r>
            <a:r>
              <a:rPr lang="el-GR" sz="2800" dirty="0"/>
              <a:t>, ο αντίστοιχος ακροδέκτης θα βρίσκεται στην κατάσταση </a:t>
            </a:r>
            <a:r>
              <a:rPr lang="en-US" sz="2800" u="sng" dirty="0" smtClean="0"/>
              <a:t>High</a:t>
            </a:r>
            <a:r>
              <a:rPr lang="el-GR" sz="2800" u="sng" dirty="0" smtClean="0"/>
              <a:t>(</a:t>
            </a:r>
            <a:r>
              <a:rPr lang="en-US" sz="2800" u="sng" dirty="0" smtClean="0"/>
              <a:t>5</a:t>
            </a:r>
            <a:r>
              <a:rPr lang="el-GR" sz="2800" u="sng" dirty="0" smtClean="0"/>
              <a:t>V</a:t>
            </a:r>
            <a:r>
              <a:rPr lang="el-GR" sz="2800" u="sng" dirty="0"/>
              <a:t>)</a:t>
            </a:r>
            <a:r>
              <a:rPr lang="el-GR" sz="2800" dirty="0"/>
              <a:t>.</a:t>
            </a:r>
            <a:endParaRPr lang="en-US" sz="2800" dirty="0"/>
          </a:p>
          <a:p>
            <a:endParaRPr lang="el-GR" sz="2800" dirty="0"/>
          </a:p>
        </p:txBody>
      </p:sp>
    </p:spTree>
    <p:extLst>
      <p:ext uri="{BB962C8B-B14F-4D97-AF65-F5344CB8AC3E}">
        <p14:creationId xmlns:p14="http://schemas.microsoft.com/office/powerpoint/2010/main" val="605258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Button</a:t>
            </a:r>
            <a:endParaRPr lang="el-GR" dirty="0"/>
          </a:p>
        </p:txBody>
      </p:sp>
      <p:sp>
        <p:nvSpPr>
          <p:cNvPr id="5" name="TextBox 4"/>
          <p:cNvSpPr txBox="1"/>
          <p:nvPr/>
        </p:nvSpPr>
        <p:spPr>
          <a:xfrm>
            <a:off x="1276709" y="5727941"/>
            <a:ext cx="10230929" cy="861774"/>
          </a:xfrm>
          <a:prstGeom prst="rect">
            <a:avLst/>
          </a:prstGeom>
          <a:noFill/>
        </p:spPr>
        <p:txBody>
          <a:bodyPr wrap="square" rtlCol="0">
            <a:spAutoFit/>
          </a:bodyPr>
          <a:lstStyle/>
          <a:p>
            <a:pPr algn="ctr"/>
            <a:r>
              <a:rPr lang="el-GR" sz="3200" dirty="0" smtClean="0"/>
              <a:t>Αριστερά-&gt;</a:t>
            </a:r>
            <a:r>
              <a:rPr lang="en-US" sz="3200" b="1" dirty="0"/>
              <a:t>pulldown </a:t>
            </a:r>
            <a:r>
              <a:rPr lang="en-US" sz="3200" b="1" dirty="0" smtClean="0"/>
              <a:t>resistor</a:t>
            </a:r>
            <a:r>
              <a:rPr lang="el-GR" sz="3200" b="1" dirty="0" smtClean="0"/>
              <a:t>       </a:t>
            </a:r>
            <a:r>
              <a:rPr lang="el-GR" sz="3200" dirty="0" smtClean="0"/>
              <a:t> Δεξιά-&gt;</a:t>
            </a:r>
            <a:r>
              <a:rPr lang="en-US" sz="3200" b="1" dirty="0"/>
              <a:t>pullup </a:t>
            </a:r>
            <a:r>
              <a:rPr lang="en-US" sz="3200" b="1" dirty="0" smtClean="0"/>
              <a:t>resistor</a:t>
            </a:r>
            <a:r>
              <a:rPr lang="en-US" sz="3200" dirty="0" smtClean="0"/>
              <a:t> </a:t>
            </a:r>
            <a:endParaRPr lang="en-US" sz="3200" dirty="0"/>
          </a:p>
          <a:p>
            <a:endParaRPr lang="el-GR" dirty="0"/>
          </a:p>
        </p:txBody>
      </p:sp>
      <p:pic>
        <p:nvPicPr>
          <p:cNvPr id="9" name="Εικόνα 8"/>
          <p:cNvPicPr>
            <a:picLocks noChangeAspect="1"/>
          </p:cNvPicPr>
          <p:nvPr/>
        </p:nvPicPr>
        <p:blipFill>
          <a:blip r:embed="rId2"/>
          <a:stretch>
            <a:fillRect/>
          </a:stretch>
        </p:blipFill>
        <p:spPr>
          <a:xfrm>
            <a:off x="1571400" y="1939489"/>
            <a:ext cx="9641546" cy="3586323"/>
          </a:xfrm>
          <a:prstGeom prst="rect">
            <a:avLst/>
          </a:prstGeom>
        </p:spPr>
      </p:pic>
    </p:spTree>
    <p:extLst>
      <p:ext uri="{BB962C8B-B14F-4D97-AF65-F5344CB8AC3E}">
        <p14:creationId xmlns:p14="http://schemas.microsoft.com/office/powerpoint/2010/main" val="40170017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Button</a:t>
            </a:r>
            <a:endParaRPr lang="el-GR" dirty="0"/>
          </a:p>
        </p:txBody>
      </p:sp>
      <p:sp>
        <p:nvSpPr>
          <p:cNvPr id="3" name="Θέση περιεχομένου 2"/>
          <p:cNvSpPr>
            <a:spLocks noGrp="1"/>
          </p:cNvSpPr>
          <p:nvPr>
            <p:ph idx="1"/>
          </p:nvPr>
        </p:nvSpPr>
        <p:spPr>
          <a:xfrm>
            <a:off x="1097280" y="1845734"/>
            <a:ext cx="8348645" cy="4002975"/>
          </a:xfrm>
        </p:spPr>
        <p:txBody>
          <a:bodyPr>
            <a:normAutofit/>
          </a:bodyPr>
          <a:lstStyle/>
          <a:p>
            <a:r>
              <a:rPr lang="en-US" sz="2800" b="1" dirty="0"/>
              <a:t>pullup resistor</a:t>
            </a:r>
            <a:r>
              <a:rPr lang="en-US" sz="2800" dirty="0"/>
              <a:t> </a:t>
            </a:r>
            <a:endParaRPr lang="el-GR" sz="2800" dirty="0" smtClean="0"/>
          </a:p>
          <a:p>
            <a:r>
              <a:rPr lang="el-GR" sz="2800" dirty="0" smtClean="0"/>
              <a:t>Αντιστρέφει </a:t>
            </a:r>
            <a:r>
              <a:rPr lang="el-GR" sz="2800" dirty="0"/>
              <a:t>τη λογική </a:t>
            </a:r>
            <a:r>
              <a:rPr lang="el-GR" sz="2800" dirty="0" smtClean="0"/>
              <a:t>του button</a:t>
            </a:r>
            <a:r>
              <a:rPr lang="el-GR" sz="2800" dirty="0"/>
              <a:t>!</a:t>
            </a:r>
          </a:p>
          <a:p>
            <a:pPr>
              <a:buFont typeface="Wingdings" panose="05000000000000000000" pitchFamily="2" charset="2"/>
              <a:buChar char="v"/>
            </a:pPr>
            <a:r>
              <a:rPr lang="el-GR" sz="2800" dirty="0" smtClean="0"/>
              <a:t>Όταν </a:t>
            </a:r>
            <a:r>
              <a:rPr lang="el-GR" sz="2800" dirty="0"/>
              <a:t>δεν είναι </a:t>
            </a:r>
            <a:r>
              <a:rPr lang="el-GR" sz="2800" dirty="0" smtClean="0"/>
              <a:t>πατημένο επιστρέφει </a:t>
            </a:r>
            <a:r>
              <a:rPr lang="el-GR" sz="2800" dirty="0"/>
              <a:t>HIGH!</a:t>
            </a:r>
          </a:p>
          <a:p>
            <a:pPr>
              <a:buFont typeface="Wingdings" panose="05000000000000000000" pitchFamily="2" charset="2"/>
              <a:buChar char="v"/>
            </a:pPr>
            <a:r>
              <a:rPr lang="el-GR" sz="2800" dirty="0" smtClean="0"/>
              <a:t>Όταν </a:t>
            </a:r>
            <a:r>
              <a:rPr lang="el-GR" sz="2800" dirty="0"/>
              <a:t>είναι </a:t>
            </a:r>
            <a:r>
              <a:rPr lang="el-GR" sz="2800" dirty="0" smtClean="0"/>
              <a:t>πατημένο επιστρέφει </a:t>
            </a:r>
            <a:r>
              <a:rPr lang="el-GR" sz="2800" dirty="0"/>
              <a:t>LOW</a:t>
            </a:r>
            <a:r>
              <a:rPr lang="el-GR" sz="2800" dirty="0" smtClean="0"/>
              <a:t>!</a:t>
            </a:r>
          </a:p>
          <a:p>
            <a:pPr marL="0" indent="0">
              <a:buNone/>
            </a:pPr>
            <a:endParaRPr lang="el-GR" sz="2800" dirty="0"/>
          </a:p>
        </p:txBody>
      </p:sp>
      <p:pic>
        <p:nvPicPr>
          <p:cNvPr id="5" name="Εικόνα 4"/>
          <p:cNvPicPr>
            <a:picLocks noChangeAspect="1"/>
          </p:cNvPicPr>
          <p:nvPr/>
        </p:nvPicPr>
        <p:blipFill>
          <a:blip r:embed="rId2"/>
          <a:stretch>
            <a:fillRect/>
          </a:stretch>
        </p:blipFill>
        <p:spPr>
          <a:xfrm>
            <a:off x="4092892" y="4183002"/>
            <a:ext cx="4067175" cy="2028825"/>
          </a:xfrm>
          <a:prstGeom prst="rect">
            <a:avLst/>
          </a:prstGeom>
        </p:spPr>
      </p:pic>
    </p:spTree>
    <p:extLst>
      <p:ext uri="{BB962C8B-B14F-4D97-AF65-F5344CB8AC3E}">
        <p14:creationId xmlns:p14="http://schemas.microsoft.com/office/powerpoint/2010/main" val="37428462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Button</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321170" y="2093633"/>
            <a:ext cx="5213353" cy="4143481"/>
          </a:xfrm>
          <a:prstGeom prst="rect">
            <a:avLst/>
          </a:prstGeom>
        </p:spPr>
      </p:pic>
    </p:spTree>
    <p:extLst>
      <p:ext uri="{BB962C8B-B14F-4D97-AF65-F5344CB8AC3E}">
        <p14:creationId xmlns:p14="http://schemas.microsoft.com/office/powerpoint/2010/main" val="5481142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Button</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650048" y="1846262"/>
            <a:ext cx="8952863" cy="4399797"/>
          </a:xfrm>
          <a:prstGeom prst="rect">
            <a:avLst/>
          </a:prstGeom>
        </p:spPr>
      </p:pic>
    </p:spTree>
    <p:extLst>
      <p:ext uri="{BB962C8B-B14F-4D97-AF65-F5344CB8AC3E}">
        <p14:creationId xmlns:p14="http://schemas.microsoft.com/office/powerpoint/2010/main" val="2548970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Button</a:t>
            </a:r>
            <a:endParaRPr lang="el-GR" dirty="0"/>
          </a:p>
        </p:txBody>
      </p:sp>
      <p:sp>
        <p:nvSpPr>
          <p:cNvPr id="3" name="Θέση περιεχομένου 2"/>
          <p:cNvSpPr>
            <a:spLocks noGrp="1"/>
          </p:cNvSpPr>
          <p:nvPr>
            <p:ph idx="1"/>
          </p:nvPr>
        </p:nvSpPr>
        <p:spPr/>
        <p:txBody>
          <a:bodyPr>
            <a:noAutofit/>
          </a:bodyPr>
          <a:lstStyle/>
          <a:p>
            <a:r>
              <a:rPr lang="el-GR" sz="2800" dirty="0" smtClean="0"/>
              <a:t>Στις </a:t>
            </a:r>
            <a:r>
              <a:rPr lang="el-GR" sz="2800" dirty="0"/>
              <a:t>περιπτώσεις Α και Β ο ακροδέκτης με το ζεύγος </a:t>
            </a:r>
            <a:r>
              <a:rPr lang="el-GR" sz="2800" dirty="0" smtClean="0"/>
              <a:t>LED</a:t>
            </a:r>
            <a:r>
              <a:rPr lang="en-US" sz="2800" dirty="0" smtClean="0"/>
              <a:t>-</a:t>
            </a:r>
            <a:r>
              <a:rPr lang="el-GR" sz="2800" dirty="0" smtClean="0"/>
              <a:t>διακόπτη </a:t>
            </a:r>
            <a:r>
              <a:rPr lang="el-GR" sz="2800" dirty="0"/>
              <a:t>λειτουργεί σαν έξοδος και ασχολείται μόνο με το LED. Ο άλλος ακροδέκτης λειτουργεί σαν είσοδος και με την αντίσταση pull-up ενεργοποιημένη, ώστε το </a:t>
            </a:r>
            <a:r>
              <a:rPr lang="el-GR" sz="2800" u="sng" dirty="0"/>
              <a:t>τυχόν πάτημα του διακόπτη να μην αλλοιώνει την κατάσταση του LED</a:t>
            </a:r>
            <a:r>
              <a:rPr lang="el-GR" sz="2800" dirty="0"/>
              <a:t>. </a:t>
            </a:r>
            <a:endParaRPr lang="en-US" sz="2800" dirty="0" smtClean="0"/>
          </a:p>
          <a:p>
            <a:r>
              <a:rPr lang="el-GR" sz="2800" dirty="0" smtClean="0"/>
              <a:t>Στην </a:t>
            </a:r>
            <a:r>
              <a:rPr lang="el-GR" sz="2800" dirty="0"/>
              <a:t>περίπτωση Γ, ο ακροδέκτης με το ζεύγος </a:t>
            </a:r>
            <a:r>
              <a:rPr lang="el-GR" sz="2800" dirty="0" smtClean="0"/>
              <a:t>LED</a:t>
            </a:r>
            <a:r>
              <a:rPr lang="en-US" sz="2800" dirty="0" smtClean="0"/>
              <a:t>-</a:t>
            </a:r>
            <a:r>
              <a:rPr lang="el-GR" sz="2800" dirty="0" smtClean="0"/>
              <a:t>διακόπτη </a:t>
            </a:r>
            <a:r>
              <a:rPr lang="el-GR" sz="2800" dirty="0"/>
              <a:t>λειτουργεί σαν είσοδος για να αντιληφθεί το τυχόν πάτημα του διακόπτη. Ο άλλος ακροδέκτης λειτουργεί σαν έξοδος και στην κατάσταση low (0V</a:t>
            </a:r>
            <a:r>
              <a:rPr lang="el-GR" sz="2800" dirty="0" smtClean="0"/>
              <a:t>)</a:t>
            </a:r>
            <a:r>
              <a:rPr lang="en-US" sz="2800" dirty="0" smtClean="0"/>
              <a:t>.</a:t>
            </a:r>
            <a:r>
              <a:rPr lang="el-GR" sz="2800" dirty="0" smtClean="0"/>
              <a:t>  Αν </a:t>
            </a:r>
            <a:r>
              <a:rPr lang="el-GR" sz="2800" dirty="0"/>
              <a:t>ο </a:t>
            </a:r>
            <a:r>
              <a:rPr lang="el-GR" sz="2800" dirty="0" smtClean="0"/>
              <a:t>διακόπτης πατηθεί ο ακροδέκτης θα βρεθεί στην κατάσταση </a:t>
            </a:r>
            <a:r>
              <a:rPr lang="en-US" sz="2800" dirty="0" smtClean="0"/>
              <a:t>High(5v).</a:t>
            </a:r>
            <a:endParaRPr lang="el-GR" sz="2800" dirty="0"/>
          </a:p>
        </p:txBody>
      </p:sp>
    </p:spTree>
    <p:extLst>
      <p:ext uri="{BB962C8B-B14F-4D97-AF65-F5344CB8AC3E}">
        <p14:creationId xmlns:p14="http://schemas.microsoft.com/office/powerpoint/2010/main" val="32886729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3</a:t>
            </a:r>
            <a:endParaRPr lang="el-GR" dirty="0"/>
          </a:p>
        </p:txBody>
      </p:sp>
      <p:sp>
        <p:nvSpPr>
          <p:cNvPr id="3" name="Θέση περιεχομένου 2"/>
          <p:cNvSpPr>
            <a:spLocks noGrp="1"/>
          </p:cNvSpPr>
          <p:nvPr>
            <p:ph idx="1"/>
          </p:nvPr>
        </p:nvSpPr>
        <p:spPr>
          <a:xfrm>
            <a:off x="1097280" y="1845734"/>
            <a:ext cx="7270343" cy="3795941"/>
          </a:xfrm>
        </p:spPr>
        <p:txBody>
          <a:bodyPr>
            <a:normAutofit lnSpcReduction="10000"/>
          </a:bodyPr>
          <a:lstStyle/>
          <a:p>
            <a:r>
              <a:rPr lang="el-GR" sz="2800" dirty="0"/>
              <a:t>Το λαμπάκι να ανάβει όταν πατάμε το κουμπάκι</a:t>
            </a:r>
            <a:r>
              <a:rPr lang="el-GR" sz="2800" dirty="0" smtClean="0"/>
              <a:t>.</a:t>
            </a:r>
            <a:endParaRPr lang="en-US" sz="2800" dirty="0" smtClean="0"/>
          </a:p>
          <a:p>
            <a:r>
              <a:rPr lang="el-GR" sz="2800" dirty="0" smtClean="0"/>
              <a:t>Με </a:t>
            </a:r>
            <a:r>
              <a:rPr lang="en-US" sz="2800" dirty="0"/>
              <a:t>pullup </a:t>
            </a:r>
            <a:r>
              <a:rPr lang="en-US" sz="2800" dirty="0" smtClean="0"/>
              <a:t>resistor</a:t>
            </a:r>
            <a:r>
              <a:rPr lang="el-GR" sz="2800" dirty="0" smtClean="0"/>
              <a:t>.</a:t>
            </a:r>
            <a:endParaRPr lang="el-GR" sz="2800" dirty="0"/>
          </a:p>
          <a:p>
            <a:endParaRPr lang="el-GR" sz="2800" dirty="0"/>
          </a:p>
          <a:p>
            <a:r>
              <a:rPr lang="el-GR" sz="2800" dirty="0"/>
              <a:t>Υλικά:</a:t>
            </a:r>
          </a:p>
          <a:p>
            <a:pPr>
              <a:buFont typeface="Wingdings" panose="05000000000000000000" pitchFamily="2" charset="2"/>
              <a:buChar char="Ø"/>
            </a:pPr>
            <a:r>
              <a:rPr lang="el-GR" sz="2800" dirty="0"/>
              <a:t>Κουμπί</a:t>
            </a:r>
          </a:p>
          <a:p>
            <a:pPr>
              <a:buFont typeface="Wingdings" panose="05000000000000000000" pitchFamily="2" charset="2"/>
              <a:buChar char="Ø"/>
            </a:pPr>
            <a:r>
              <a:rPr lang="el-GR" sz="2800" dirty="0" smtClean="0"/>
              <a:t>LED</a:t>
            </a:r>
            <a:endParaRPr lang="el-GR" sz="2800" dirty="0"/>
          </a:p>
          <a:p>
            <a:pPr>
              <a:buFont typeface="Wingdings" panose="05000000000000000000" pitchFamily="2" charset="2"/>
              <a:buChar char="Ø"/>
            </a:pPr>
            <a:r>
              <a:rPr lang="el-GR" sz="2800" dirty="0"/>
              <a:t>Αντίσταση 220 Ohm</a:t>
            </a:r>
          </a:p>
          <a:p>
            <a:endParaRPr lang="el-GR" sz="2800" dirty="0"/>
          </a:p>
        </p:txBody>
      </p:sp>
      <p:pic>
        <p:nvPicPr>
          <p:cNvPr id="4" name="Εικόνα 3"/>
          <p:cNvPicPr>
            <a:picLocks noChangeAspect="1"/>
          </p:cNvPicPr>
          <p:nvPr/>
        </p:nvPicPr>
        <p:blipFill>
          <a:blip r:embed="rId2"/>
          <a:stretch>
            <a:fillRect/>
          </a:stretch>
        </p:blipFill>
        <p:spPr>
          <a:xfrm>
            <a:off x="6759185" y="2723216"/>
            <a:ext cx="4298053" cy="3292125"/>
          </a:xfrm>
          <a:prstGeom prst="rect">
            <a:avLst/>
          </a:prstGeom>
        </p:spPr>
      </p:pic>
    </p:spTree>
    <p:extLst>
      <p:ext uri="{BB962C8B-B14F-4D97-AF65-F5344CB8AC3E}">
        <p14:creationId xmlns:p14="http://schemas.microsoft.com/office/powerpoint/2010/main" val="2201850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3</a:t>
            </a:r>
            <a:endParaRPr lang="el-GR" dirty="0"/>
          </a:p>
        </p:txBody>
      </p:sp>
      <p:pic>
        <p:nvPicPr>
          <p:cNvPr id="6" name="Θέση περιεχομένου 5"/>
          <p:cNvPicPr>
            <a:picLocks noGrp="1" noChangeAspect="1"/>
          </p:cNvPicPr>
          <p:nvPr>
            <p:ph idx="1"/>
          </p:nvPr>
        </p:nvPicPr>
        <p:blipFill>
          <a:blip r:embed="rId2"/>
          <a:stretch>
            <a:fillRect/>
          </a:stretch>
        </p:blipFill>
        <p:spPr>
          <a:xfrm>
            <a:off x="1321515" y="1923901"/>
            <a:ext cx="9609929" cy="4277345"/>
          </a:xfrm>
          <a:prstGeom prst="rect">
            <a:avLst/>
          </a:prstGeom>
        </p:spPr>
      </p:pic>
    </p:spTree>
    <p:extLst>
      <p:ext uri="{BB962C8B-B14F-4D97-AF65-F5344CB8AC3E}">
        <p14:creationId xmlns:p14="http://schemas.microsoft.com/office/powerpoint/2010/main" val="2198877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Περιεχόμενα</a:t>
            </a:r>
            <a:endParaRPr lang="el-GR" dirty="0"/>
          </a:p>
        </p:txBody>
      </p:sp>
      <p:sp>
        <p:nvSpPr>
          <p:cNvPr id="3" name="Θέση περιεχομένου 2"/>
          <p:cNvSpPr>
            <a:spLocks noGrp="1"/>
          </p:cNvSpPr>
          <p:nvPr>
            <p:ph idx="1"/>
          </p:nvPr>
        </p:nvSpPr>
        <p:spPr/>
        <p:txBody>
          <a:bodyPr>
            <a:normAutofit/>
          </a:bodyPr>
          <a:lstStyle/>
          <a:p>
            <a:pPr marL="457200" indent="-457200">
              <a:buFont typeface="+mj-lt"/>
              <a:buAutoNum type="arabicPeriod"/>
            </a:pPr>
            <a:r>
              <a:rPr lang="el-GR" sz="2800" dirty="0"/>
              <a:t>Βελτίωση προγραμματιστικής </a:t>
            </a:r>
            <a:r>
              <a:rPr lang="el-GR" sz="2800" dirty="0" smtClean="0"/>
              <a:t>λογικής</a:t>
            </a:r>
          </a:p>
          <a:p>
            <a:pPr marL="457200" indent="-457200">
              <a:buFont typeface="+mj-lt"/>
              <a:buAutoNum type="arabicPeriod"/>
            </a:pPr>
            <a:r>
              <a:rPr lang="el-GR" sz="2800" dirty="0" smtClean="0"/>
              <a:t>Τρόποι σύνδεσης </a:t>
            </a:r>
            <a:r>
              <a:rPr lang="en-US" sz="2800" dirty="0" smtClean="0"/>
              <a:t>Button</a:t>
            </a:r>
            <a:endParaRPr lang="el-GR" sz="2800" dirty="0" smtClean="0"/>
          </a:p>
          <a:p>
            <a:pPr marL="457200" indent="-457200">
              <a:buFont typeface="+mj-lt"/>
              <a:buAutoNum type="arabicPeriod"/>
            </a:pPr>
            <a:r>
              <a:rPr lang="en-US" sz="2800" dirty="0"/>
              <a:t>Pulse Width Modulation (PWM</a:t>
            </a:r>
            <a:r>
              <a:rPr lang="en-US" sz="2800" dirty="0" smtClean="0"/>
              <a:t>)</a:t>
            </a:r>
            <a:endParaRPr lang="el-GR" sz="2800" dirty="0" smtClean="0"/>
          </a:p>
          <a:p>
            <a:pPr marL="457200" indent="-457200">
              <a:buFont typeface="+mj-lt"/>
              <a:buAutoNum type="arabicPeriod"/>
            </a:pPr>
            <a:r>
              <a:rPr lang="el-GR" sz="2800" dirty="0"/>
              <a:t>θόρυβος </a:t>
            </a:r>
            <a:r>
              <a:rPr lang="el-GR" sz="2800" dirty="0" smtClean="0"/>
              <a:t>αναπήδησης και </a:t>
            </a:r>
            <a:r>
              <a:rPr lang="en-US" sz="2800" dirty="0" smtClean="0"/>
              <a:t>Debouncing</a:t>
            </a:r>
            <a:endParaRPr lang="el-GR" sz="2800" dirty="0" smtClean="0"/>
          </a:p>
          <a:p>
            <a:pPr marL="457200" indent="-457200">
              <a:buFont typeface="+mj-lt"/>
              <a:buAutoNum type="arabicPeriod"/>
            </a:pPr>
            <a:r>
              <a:rPr lang="el-GR" sz="2800" dirty="0" smtClean="0"/>
              <a:t>Συνάρτηση </a:t>
            </a:r>
            <a:r>
              <a:rPr lang="en-US" sz="2800" dirty="0"/>
              <a:t>millis()</a:t>
            </a:r>
            <a:endParaRPr lang="el-GR" sz="2800" dirty="0"/>
          </a:p>
          <a:p>
            <a:pPr marL="457200" indent="-457200">
              <a:buFont typeface="+mj-lt"/>
              <a:buAutoNum type="arabicPeriod"/>
            </a:pPr>
            <a:r>
              <a:rPr lang="el-GR" sz="2800" dirty="0"/>
              <a:t>Εξοικονόμηση </a:t>
            </a:r>
            <a:r>
              <a:rPr lang="en-US" sz="2800" dirty="0" smtClean="0"/>
              <a:t>Pin</a:t>
            </a:r>
            <a:endParaRPr lang="el-GR" sz="2800" dirty="0" smtClean="0"/>
          </a:p>
          <a:p>
            <a:pPr marL="457200" indent="-457200">
              <a:buFont typeface="+mj-lt"/>
              <a:buAutoNum type="arabicPeriod"/>
            </a:pPr>
            <a:r>
              <a:rPr lang="el-GR" sz="2800" dirty="0"/>
              <a:t>Πίνακες χαρακτήρων και </a:t>
            </a:r>
            <a:r>
              <a:rPr lang="en-US" sz="2800" dirty="0"/>
              <a:t>strings</a:t>
            </a:r>
            <a:endParaRPr lang="el-GR" sz="2800" dirty="0" smtClean="0"/>
          </a:p>
          <a:p>
            <a:pPr marL="457200" indent="-457200">
              <a:buFont typeface="+mj-lt"/>
              <a:buAutoNum type="arabicPeriod"/>
            </a:pPr>
            <a:endParaRPr lang="el-GR" sz="2800" dirty="0" smtClean="0"/>
          </a:p>
          <a:p>
            <a:pPr marL="457200" indent="-457200">
              <a:buFont typeface="+mj-lt"/>
              <a:buAutoNum type="arabicPeriod"/>
            </a:pPr>
            <a:endParaRPr lang="en-US" sz="2800" dirty="0"/>
          </a:p>
          <a:p>
            <a:pPr marL="457200" indent="-457200">
              <a:buFont typeface="+mj-lt"/>
              <a:buAutoNum type="arabicPeriod"/>
            </a:pPr>
            <a:endParaRPr lang="el-GR" sz="2800" dirty="0" smtClean="0"/>
          </a:p>
          <a:p>
            <a:pPr marL="457200" indent="-457200">
              <a:buFont typeface="+mj-lt"/>
              <a:buAutoNum type="arabicPeriod"/>
            </a:pPr>
            <a:endParaRPr lang="el-GR" sz="2800" dirty="0"/>
          </a:p>
        </p:txBody>
      </p:sp>
    </p:spTree>
    <p:extLst>
      <p:ext uri="{BB962C8B-B14F-4D97-AF65-F5344CB8AC3E}">
        <p14:creationId xmlns:p14="http://schemas.microsoft.com/office/powerpoint/2010/main" val="4210683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sp>
        <p:nvSpPr>
          <p:cNvPr id="3" name="Θέση περιεχομένου 2"/>
          <p:cNvSpPr>
            <a:spLocks noGrp="1"/>
          </p:cNvSpPr>
          <p:nvPr>
            <p:ph idx="1"/>
          </p:nvPr>
        </p:nvSpPr>
        <p:spPr/>
        <p:txBody>
          <a:bodyPr/>
          <a:lstStyle/>
          <a:p>
            <a:pPr marL="0" indent="0">
              <a:buNone/>
            </a:pPr>
            <a:r>
              <a:rPr lang="el-GR" sz="2800" dirty="0" smtClean="0"/>
              <a:t>Αν χρησιμοποιούμε τη συνδεσμολογία </a:t>
            </a:r>
            <a:r>
              <a:rPr lang="en-US" sz="2800" dirty="0"/>
              <a:t>pullup </a:t>
            </a:r>
            <a:r>
              <a:rPr lang="en-US" sz="2800" dirty="0" smtClean="0"/>
              <a:t>resistor</a:t>
            </a:r>
            <a:r>
              <a:rPr lang="el-GR" sz="2800" dirty="0" smtClean="0"/>
              <a:t> στο </a:t>
            </a:r>
            <a:r>
              <a:rPr lang="en-US" sz="2800" dirty="0" smtClean="0"/>
              <a:t>pinMode</a:t>
            </a:r>
            <a:r>
              <a:rPr lang="el-GR" sz="2800" dirty="0" smtClean="0"/>
              <a:t> αντί για </a:t>
            </a:r>
            <a:r>
              <a:rPr lang="en-US" sz="2800" dirty="0" smtClean="0"/>
              <a:t>INPUT</a:t>
            </a:r>
            <a:r>
              <a:rPr lang="el-GR" sz="2800" dirty="0" smtClean="0"/>
              <a:t> πρέπει να γράφουμε </a:t>
            </a:r>
            <a:r>
              <a:rPr lang="en-US" sz="2800" b="1" dirty="0" smtClean="0"/>
              <a:t>INPUT_PULLUP</a:t>
            </a:r>
            <a:r>
              <a:rPr lang="el-GR" sz="2800" b="1" dirty="0" smtClean="0"/>
              <a:t>.</a:t>
            </a:r>
            <a:endParaRPr lang="el-GR" sz="2800" dirty="0" smtClean="0"/>
          </a:p>
          <a:p>
            <a:pPr>
              <a:buFont typeface="Wingdings" panose="05000000000000000000" pitchFamily="2" charset="2"/>
              <a:buChar char="q"/>
            </a:pPr>
            <a:r>
              <a:rPr lang="en-US" sz="2800" dirty="0" smtClean="0"/>
              <a:t>pinMode(button</a:t>
            </a:r>
            <a:r>
              <a:rPr lang="en-US" sz="2800" dirty="0"/>
              <a:t>, </a:t>
            </a:r>
            <a:r>
              <a:rPr lang="en-US" sz="2800" b="1" dirty="0"/>
              <a:t>INPUT_PULLUP</a:t>
            </a:r>
            <a:r>
              <a:rPr lang="en-US" sz="2800" dirty="0" smtClean="0"/>
              <a:t>);</a:t>
            </a:r>
            <a:endParaRPr lang="el-GR" sz="2800" dirty="0" smtClean="0"/>
          </a:p>
          <a:p>
            <a:pPr marL="0" indent="0">
              <a:buNone/>
            </a:pPr>
            <a:endParaRPr lang="el-GR" sz="2800" dirty="0" smtClean="0"/>
          </a:p>
          <a:p>
            <a:pPr marL="0" indent="0">
              <a:buNone/>
            </a:pPr>
            <a:r>
              <a:rPr lang="el-GR" sz="2800" dirty="0" smtClean="0"/>
              <a:t>Ακόμα πρέπει να θυμόμαστε ότι με αυτή τη συνδεσμολογία αντιστρέφεται η συμπεριφορά των διακοπτών.</a:t>
            </a:r>
            <a:endParaRPr lang="en-US" sz="2800" dirty="0" smtClean="0"/>
          </a:p>
        </p:txBody>
      </p:sp>
    </p:spTree>
    <p:extLst>
      <p:ext uri="{BB962C8B-B14F-4D97-AF65-F5344CB8AC3E}">
        <p14:creationId xmlns:p14="http://schemas.microsoft.com/office/powerpoint/2010/main" val="40884557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55275" y="286603"/>
            <a:ext cx="11000405" cy="1450757"/>
          </a:xfrm>
        </p:spPr>
        <p:txBody>
          <a:bodyPr/>
          <a:lstStyle/>
          <a:p>
            <a:r>
              <a:rPr lang="en-US" dirty="0"/>
              <a:t>Project </a:t>
            </a:r>
            <a:r>
              <a:rPr lang="en-US" dirty="0" smtClean="0"/>
              <a:t>3</a:t>
            </a:r>
            <a:endParaRPr lang="el-GR" dirty="0"/>
          </a:p>
        </p:txBody>
      </p:sp>
      <p:sp>
        <p:nvSpPr>
          <p:cNvPr id="3" name="Θέση περιεχομένου 2"/>
          <p:cNvSpPr>
            <a:spLocks noGrp="1"/>
          </p:cNvSpPr>
          <p:nvPr>
            <p:ph idx="1"/>
          </p:nvPr>
        </p:nvSpPr>
        <p:spPr>
          <a:xfrm>
            <a:off x="155275" y="1845734"/>
            <a:ext cx="12036725" cy="4503308"/>
          </a:xfrm>
        </p:spPr>
        <p:txBody>
          <a:bodyPr numCol="2">
            <a:normAutofit/>
          </a:bodyPr>
          <a:lstStyle/>
          <a:p>
            <a:r>
              <a:rPr lang="en-US" dirty="0">
                <a:solidFill>
                  <a:srgbClr val="804000"/>
                </a:solidFill>
                <a:latin typeface="Courier New" panose="02070309020205020404" pitchFamily="49" charset="0"/>
              </a:rPr>
              <a:t>#define led 12 </a:t>
            </a:r>
            <a:endParaRPr lang="el-GR" dirty="0" smtClean="0">
              <a:solidFill>
                <a:srgbClr val="804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button 13 </a:t>
            </a:r>
            <a:endParaRPr lang="el-GR" dirty="0" smtClean="0">
              <a:solidFill>
                <a:srgbClr val="804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//HIGH.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button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INPUT_PULLUP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button_state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button</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//WE READ THE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BUTTONS'S </a:t>
            </a:r>
            <a:r>
              <a:rPr lang="en-US" dirty="0">
                <a:solidFill>
                  <a:srgbClr val="008000"/>
                </a:solidFill>
                <a:latin typeface="Courier New" panose="02070309020205020404" pitchFamily="49" charset="0"/>
              </a:rPr>
              <a:t>VALUE. </a:t>
            </a:r>
            <a:endParaRPr lang="el-GR" dirty="0" smtClean="0">
              <a:solidFill>
                <a:srgbClr val="008000"/>
              </a:solidFill>
              <a:latin typeface="Courier New" panose="02070309020205020404" pitchFamily="49" charset="0"/>
            </a:endParaRPr>
          </a:p>
          <a:p>
            <a:endParaRPr lang="el-GR" dirty="0" smtClean="0">
              <a:solidFill>
                <a:srgbClr val="008000"/>
              </a:solidFill>
              <a:latin typeface="Courier New" panose="02070309020205020404" pitchFamily="49" charset="0"/>
            </a:endParaRPr>
          </a:p>
          <a:p>
            <a:r>
              <a:rPr lang="en-US" dirty="0">
                <a:solidFill>
                  <a:srgbClr val="008000"/>
                </a:solidFill>
                <a:latin typeface="Courier New" panose="02070309020205020404" pitchFamily="49" charset="0"/>
              </a:rPr>
              <a:t>//2nd way.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if(</a:t>
            </a:r>
            <a:r>
              <a:rPr lang="en-US" dirty="0" err="1">
                <a:solidFill>
                  <a:srgbClr val="008000"/>
                </a:solidFill>
                <a:latin typeface="Courier New" panose="02070309020205020404" pitchFamily="49" charset="0"/>
              </a:rPr>
              <a:t>button_state</a:t>
            </a:r>
            <a:r>
              <a:rPr lang="en-US" dirty="0">
                <a:solidFill>
                  <a:srgbClr val="008000"/>
                </a:solidFill>
                <a:latin typeface="Courier New" panose="02070309020205020404" pitchFamily="49" charset="0"/>
              </a:rPr>
              <a:t>==HIGH)//NOT PRESSED</a:t>
            </a:r>
            <a:r>
              <a:rPr lang="en-US" dirty="0" smtClean="0">
                <a:solidFill>
                  <a:srgbClr val="008000"/>
                </a:solidFill>
                <a:latin typeface="Courier New" panose="02070309020205020404" pitchFamily="49" charset="0"/>
              </a:rPr>
              <a:t>.</a:t>
            </a: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err="1" smtClean="0">
                <a:solidFill>
                  <a:srgbClr val="008000"/>
                </a:solidFill>
                <a:latin typeface="Courier New" panose="02070309020205020404" pitchFamily="49" charset="0"/>
              </a:rPr>
              <a:t>digitalWrite</a:t>
            </a:r>
            <a:r>
              <a:rPr lang="en-US" dirty="0" smtClean="0">
                <a:solidFill>
                  <a:srgbClr val="008000"/>
                </a:solidFill>
                <a:latin typeface="Courier New" panose="02070309020205020404" pitchFamily="49" charset="0"/>
              </a:rPr>
              <a:t>(led</a:t>
            </a:r>
            <a:r>
              <a:rPr lang="en-US" dirty="0">
                <a:solidFill>
                  <a:srgbClr val="008000"/>
                </a:solidFill>
                <a:latin typeface="Courier New" panose="02070309020205020404" pitchFamily="49" charset="0"/>
              </a:rPr>
              <a:t>, LOW</a:t>
            </a:r>
            <a:r>
              <a:rPr lang="en-US" dirty="0" smtClean="0">
                <a:solidFill>
                  <a:srgbClr val="008000"/>
                </a:solidFill>
                <a:latin typeface="Courier New" panose="02070309020205020404" pitchFamily="49" charset="0"/>
              </a:rPr>
              <a:t>);} else</a:t>
            </a:r>
            <a:r>
              <a:rPr lang="en-US" dirty="0">
                <a:solidFill>
                  <a:srgbClr val="008000"/>
                </a:solidFill>
                <a:latin typeface="Courier New" panose="02070309020205020404" pitchFamily="49" charset="0"/>
              </a:rPr>
              <a:t>//PRESSED. </a:t>
            </a:r>
            <a:endParaRPr lang="el-GR" dirty="0" smtClean="0">
              <a:solidFill>
                <a:srgbClr val="008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err="1" smtClean="0">
                <a:solidFill>
                  <a:srgbClr val="008000"/>
                </a:solidFill>
                <a:latin typeface="Courier New" panose="02070309020205020404" pitchFamily="49" charset="0"/>
              </a:rPr>
              <a:t>digitalWrite</a:t>
            </a:r>
            <a:r>
              <a:rPr lang="en-US" dirty="0" smtClean="0">
                <a:solidFill>
                  <a:srgbClr val="008000"/>
                </a:solidFill>
                <a:latin typeface="Courier New" panose="02070309020205020404" pitchFamily="49" charset="0"/>
              </a:rPr>
              <a:t>(led</a:t>
            </a:r>
            <a:r>
              <a:rPr lang="en-US" dirty="0">
                <a:solidFill>
                  <a:srgbClr val="008000"/>
                </a:solidFill>
                <a:latin typeface="Courier New" panose="02070309020205020404" pitchFamily="49" charset="0"/>
              </a:rPr>
              <a:t>, HIGH</a:t>
            </a:r>
            <a:r>
              <a:rPr lang="en-US" dirty="0" smtClean="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r>
              <a:rPr lang="en-US" dirty="0" smtClean="0">
                <a:solidFill>
                  <a:srgbClr val="008000"/>
                </a:solidFill>
                <a:latin typeface="Courier New" panose="02070309020205020404" pitchFamily="49" charset="0"/>
              </a:rPr>
              <a:t>delay(1000);*/</a:t>
            </a:r>
            <a:endParaRPr lang="el-GR"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4165121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83410" y="286603"/>
            <a:ext cx="10172270" cy="1450757"/>
          </a:xfrm>
        </p:spPr>
        <p:txBody>
          <a:bodyPr/>
          <a:lstStyle/>
          <a:p>
            <a:r>
              <a:rPr lang="en-US" dirty="0"/>
              <a:t>Project </a:t>
            </a:r>
            <a:r>
              <a:rPr lang="en-US" dirty="0" smtClean="0"/>
              <a:t>3 </a:t>
            </a:r>
            <a:r>
              <a:rPr lang="el-GR" dirty="0" smtClean="0"/>
              <a:t>(2</a:t>
            </a:r>
            <a:r>
              <a:rPr lang="el-GR" baseline="30000" dirty="0" smtClean="0"/>
              <a:t>ο</a:t>
            </a:r>
            <a:r>
              <a:rPr lang="el-GR" dirty="0" smtClean="0"/>
              <a:t> μέρος)</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5955197" y="1880769"/>
            <a:ext cx="5655803" cy="4022725"/>
          </a:xfrm>
          <a:prstGeom prst="rect">
            <a:avLst/>
          </a:prstGeom>
        </p:spPr>
      </p:pic>
      <p:sp>
        <p:nvSpPr>
          <p:cNvPr id="6" name="TextBox 5"/>
          <p:cNvSpPr txBox="1"/>
          <p:nvPr/>
        </p:nvSpPr>
        <p:spPr>
          <a:xfrm>
            <a:off x="983410" y="2070341"/>
            <a:ext cx="5253487" cy="4946995"/>
          </a:xfrm>
          <a:prstGeom prst="rect">
            <a:avLst/>
          </a:prstGeom>
          <a:noFill/>
        </p:spPr>
        <p:txBody>
          <a:bodyPr wrap="square" rtlCol="0">
            <a:spAutoFit/>
          </a:bodyPr>
          <a:lstStyle/>
          <a:p>
            <a:r>
              <a:rPr lang="el-GR" sz="2800" dirty="0"/>
              <a:t>Το λαμπάκι να αλλάζει κατάσταση σε κάθε πάτημα του κουμπιού</a:t>
            </a:r>
            <a:r>
              <a:rPr lang="en-US" sz="2800" dirty="0" smtClean="0"/>
              <a:t>.</a:t>
            </a:r>
            <a:endParaRPr lang="el-GR" sz="2800" dirty="0" smtClean="0"/>
          </a:p>
          <a:p>
            <a:r>
              <a:rPr lang="el-GR" sz="2800" dirty="0"/>
              <a:t>Με </a:t>
            </a:r>
            <a:r>
              <a:rPr lang="en-US" sz="2800" dirty="0"/>
              <a:t>pullup resistor</a:t>
            </a:r>
            <a:r>
              <a:rPr lang="el-GR" sz="2800" dirty="0" smtClean="0"/>
              <a:t>.</a:t>
            </a:r>
          </a:p>
          <a:p>
            <a:endParaRPr lang="en-US" sz="2800" dirty="0" smtClean="0"/>
          </a:p>
          <a:p>
            <a:pPr marL="91440" lvl="0" indent="-91440" defTabSz="914400">
              <a:lnSpc>
                <a:spcPct val="90000"/>
              </a:lnSpc>
              <a:spcBef>
                <a:spcPts val="1200"/>
              </a:spcBef>
              <a:spcAft>
                <a:spcPts val="200"/>
              </a:spcAft>
              <a:buClr>
                <a:srgbClr val="1CADE4"/>
              </a:buClr>
              <a:buSzPct val="100000"/>
              <a:buFont typeface="Calibri" panose="020F0502020204030204" pitchFamily="34" charset="0"/>
              <a:buChar char=" "/>
            </a:pPr>
            <a:r>
              <a:rPr lang="el-GR" sz="2800" dirty="0">
                <a:solidFill>
                  <a:prstClr val="black">
                    <a:lumMod val="75000"/>
                    <a:lumOff val="25000"/>
                  </a:prstClr>
                </a:solidFill>
              </a:rPr>
              <a:t>Υλικά:</a:t>
            </a:r>
          </a:p>
          <a:p>
            <a:pPr marL="91440" lvl="0" indent="-91440" defTabSz="914400">
              <a:lnSpc>
                <a:spcPct val="90000"/>
              </a:lnSpc>
              <a:spcBef>
                <a:spcPts val="1200"/>
              </a:spcBef>
              <a:spcAft>
                <a:spcPts val="200"/>
              </a:spcAft>
              <a:buClr>
                <a:srgbClr val="1CADE4"/>
              </a:buClr>
              <a:buSzPct val="100000"/>
              <a:buFont typeface="Wingdings" panose="05000000000000000000" pitchFamily="2" charset="2"/>
              <a:buChar char="Ø"/>
            </a:pPr>
            <a:r>
              <a:rPr lang="el-GR" sz="2800" dirty="0">
                <a:solidFill>
                  <a:prstClr val="black">
                    <a:lumMod val="75000"/>
                    <a:lumOff val="25000"/>
                  </a:prstClr>
                </a:solidFill>
              </a:rPr>
              <a:t>Κουμπί</a:t>
            </a:r>
          </a:p>
          <a:p>
            <a:pPr marL="91440" lvl="0" indent="-91440" defTabSz="914400">
              <a:lnSpc>
                <a:spcPct val="90000"/>
              </a:lnSpc>
              <a:spcBef>
                <a:spcPts val="1200"/>
              </a:spcBef>
              <a:spcAft>
                <a:spcPts val="200"/>
              </a:spcAft>
              <a:buClr>
                <a:srgbClr val="1CADE4"/>
              </a:buClr>
              <a:buSzPct val="100000"/>
              <a:buFont typeface="Wingdings" panose="05000000000000000000" pitchFamily="2" charset="2"/>
              <a:buChar char="Ø"/>
            </a:pPr>
            <a:r>
              <a:rPr lang="el-GR" sz="2800" dirty="0">
                <a:solidFill>
                  <a:prstClr val="black">
                    <a:lumMod val="75000"/>
                    <a:lumOff val="25000"/>
                  </a:prstClr>
                </a:solidFill>
              </a:rPr>
              <a:t>LED</a:t>
            </a:r>
          </a:p>
          <a:p>
            <a:pPr marL="91440" lvl="0" indent="-91440" defTabSz="914400">
              <a:lnSpc>
                <a:spcPct val="90000"/>
              </a:lnSpc>
              <a:spcBef>
                <a:spcPts val="1200"/>
              </a:spcBef>
              <a:spcAft>
                <a:spcPts val="200"/>
              </a:spcAft>
              <a:buClr>
                <a:srgbClr val="1CADE4"/>
              </a:buClr>
              <a:buSzPct val="100000"/>
              <a:buFont typeface="Wingdings" panose="05000000000000000000" pitchFamily="2" charset="2"/>
              <a:buChar char="Ø"/>
            </a:pPr>
            <a:r>
              <a:rPr lang="el-GR" sz="2800" dirty="0">
                <a:solidFill>
                  <a:prstClr val="black">
                    <a:lumMod val="75000"/>
                    <a:lumOff val="25000"/>
                  </a:prstClr>
                </a:solidFill>
              </a:rPr>
              <a:t>Αντίσταση 220 Ohm</a:t>
            </a:r>
          </a:p>
          <a:p>
            <a:endParaRPr lang="en-US" sz="2800" dirty="0"/>
          </a:p>
          <a:p>
            <a:endParaRPr lang="en-US" sz="2800" dirty="0"/>
          </a:p>
        </p:txBody>
      </p:sp>
    </p:spTree>
    <p:extLst>
      <p:ext uri="{BB962C8B-B14F-4D97-AF65-F5344CB8AC3E}">
        <p14:creationId xmlns:p14="http://schemas.microsoft.com/office/powerpoint/2010/main" val="8306881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07034" y="286603"/>
            <a:ext cx="10948646" cy="1450757"/>
          </a:xfrm>
        </p:spPr>
        <p:txBody>
          <a:bodyPr/>
          <a:lstStyle/>
          <a:p>
            <a:r>
              <a:rPr lang="en-US" dirty="0"/>
              <a:t>Project </a:t>
            </a:r>
            <a:r>
              <a:rPr lang="en-US" dirty="0" smtClean="0"/>
              <a:t>3</a:t>
            </a:r>
            <a:r>
              <a:rPr lang="el-GR" dirty="0"/>
              <a:t>(2</a:t>
            </a:r>
            <a:r>
              <a:rPr lang="el-GR" baseline="30000" dirty="0"/>
              <a:t>ο</a:t>
            </a:r>
            <a:r>
              <a:rPr lang="el-GR" dirty="0"/>
              <a:t> μέρος)</a:t>
            </a:r>
          </a:p>
        </p:txBody>
      </p:sp>
      <p:sp>
        <p:nvSpPr>
          <p:cNvPr id="3" name="Θέση περιεχομένου 2"/>
          <p:cNvSpPr>
            <a:spLocks noGrp="1"/>
          </p:cNvSpPr>
          <p:nvPr>
            <p:ph idx="1"/>
          </p:nvPr>
        </p:nvSpPr>
        <p:spPr>
          <a:xfrm>
            <a:off x="207034" y="1737359"/>
            <a:ext cx="11984966" cy="4637561"/>
          </a:xfrm>
        </p:spPr>
        <p:txBody>
          <a:bodyPr numCol="2">
            <a:normAutofit fontScale="92500" lnSpcReduction="20000"/>
          </a:bodyPr>
          <a:lstStyle/>
          <a:p>
            <a:r>
              <a:rPr lang="en-US" dirty="0">
                <a:solidFill>
                  <a:srgbClr val="8000FF"/>
                </a:solidFill>
                <a:latin typeface="Courier New" panose="02070309020205020404" pitchFamily="49" charset="0"/>
              </a:rPr>
              <a:t>bool</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led_state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//LOW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last_button_state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//HIGH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//HIGH </a:t>
            </a:r>
            <a:endParaRPr lang="el-GR" dirty="0" smtClean="0">
              <a:solidFill>
                <a:srgbClr val="008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led 12 </a:t>
            </a:r>
            <a:endParaRPr lang="el-GR" dirty="0" smtClean="0">
              <a:solidFill>
                <a:srgbClr val="804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button 13 </a:t>
            </a:r>
            <a:endParaRPr lang="el-GR" dirty="0" smtClean="0">
              <a:solidFill>
                <a:srgbClr val="804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button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INPUT_PULLUP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l-GR"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button_state</a:t>
            </a:r>
            <a:r>
              <a:rPr lang="en-US" dirty="0" smtClean="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digitalRead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button</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READ </a:t>
            </a:r>
            <a:r>
              <a:rPr lang="en-US" dirty="0" smtClean="0">
                <a:solidFill>
                  <a:srgbClr val="008000"/>
                </a:solidFill>
                <a:latin typeface="Courier New" panose="02070309020205020404" pitchFamily="49" charset="0"/>
              </a:rPr>
              <a:t>THE</a:t>
            </a: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BUTTONS'S </a:t>
            </a:r>
            <a:r>
              <a:rPr lang="en-US" dirty="0">
                <a:solidFill>
                  <a:srgbClr val="008000"/>
                </a:solidFill>
                <a:latin typeface="Courier New" panose="02070309020205020404" pitchFamily="49" charset="0"/>
              </a:rPr>
              <a:t>VALUE. </a:t>
            </a:r>
            <a:endParaRPr lang="el-GR"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last_button_state</a:t>
            </a:r>
            <a:r>
              <a:rPr lang="en-US" b="1" dirty="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HIGH</a:t>
            </a:r>
            <a:r>
              <a:rPr lang="el-GR" dirty="0" smtClean="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&amp;&amp;</a:t>
            </a:r>
            <a:r>
              <a:rPr lang="el-GR" b="1" dirty="0" smtClean="0">
                <a:solidFill>
                  <a:srgbClr val="000080"/>
                </a:solidFill>
                <a:latin typeface="Courier New" panose="02070309020205020404" pitchFamily="49" charset="0"/>
              </a:rPr>
              <a:t> </a:t>
            </a:r>
            <a:r>
              <a:rPr lang="en-US" dirty="0" err="1" smtClean="0">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endParaRPr lang="el-GR" b="1" dirty="0" smtClean="0">
              <a:solidFill>
                <a:srgbClr val="000080"/>
              </a:solidFill>
              <a:latin typeface="Courier New" panose="02070309020205020404" pitchFamily="49" charset="0"/>
            </a:endParaRPr>
          </a:p>
          <a:p>
            <a:pPr marL="292608" lvl="1"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IF THE </a:t>
            </a:r>
            <a:r>
              <a:rPr lang="en-US" dirty="0" err="1">
                <a:solidFill>
                  <a:srgbClr val="008000"/>
                </a:solidFill>
                <a:latin typeface="Courier New" panose="02070309020205020404" pitchFamily="49" charset="0"/>
              </a:rPr>
              <a:t>button_state</a:t>
            </a:r>
            <a:r>
              <a:rPr lang="en-US" dirty="0">
                <a:solidFill>
                  <a:srgbClr val="008000"/>
                </a:solidFill>
                <a:latin typeface="Courier New" panose="02070309020205020404" pitchFamily="49" charset="0"/>
              </a:rPr>
              <a:t> CHANGES. </a:t>
            </a:r>
            <a:r>
              <a:rPr lang="en-US" dirty="0" err="1" smtClean="0">
                <a:solidFill>
                  <a:srgbClr val="000000"/>
                </a:solidFill>
                <a:latin typeface="Courier New" panose="02070309020205020404" pitchFamily="49" charset="0"/>
              </a:rPr>
              <a:t>led_state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led_state</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//WE CHANGE THE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LED'S </a:t>
            </a:r>
            <a:r>
              <a:rPr lang="en-US" dirty="0">
                <a:solidFill>
                  <a:srgbClr val="008000"/>
                </a:solidFill>
                <a:latin typeface="Courier New" panose="02070309020205020404" pitchFamily="49" charset="0"/>
              </a:rPr>
              <a:t>STATE. </a:t>
            </a:r>
            <a:endParaRPr lang="el-GR" dirty="0" smtClean="0">
              <a:solidFill>
                <a:srgbClr val="008000"/>
              </a:solidFill>
              <a:latin typeface="Courier New" panose="02070309020205020404" pitchFamily="49" charset="0"/>
            </a:endParaRPr>
          </a:p>
          <a:p>
            <a:pPr marL="292608" lvl="1" indent="0">
              <a:buNone/>
            </a:pPr>
            <a:endParaRPr lang="el-GR" dirty="0" smtClean="0">
              <a:solidFill>
                <a:srgbClr val="008000"/>
              </a:solidFill>
              <a:latin typeface="Courier New" panose="02070309020205020404" pitchFamily="49" charset="0"/>
            </a:endParaRPr>
          </a:p>
          <a:p>
            <a:pPr marL="292608" lvl="1"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292608" lvl="1" indent="0">
              <a:buNone/>
            </a:pPr>
            <a:endParaRPr lang="el-GR" dirty="0" smtClean="0">
              <a:solidFill>
                <a:srgbClr val="000000"/>
              </a:solidFill>
              <a:latin typeface="Courier New" panose="02070309020205020404" pitchFamily="49" charset="0"/>
            </a:endParaRPr>
          </a:p>
          <a:p>
            <a:pPr marL="292608" lvl="1"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2nd way. </a:t>
            </a:r>
            <a:endParaRPr lang="el-GR" dirty="0" smtClean="0">
              <a:solidFill>
                <a:srgbClr val="008000"/>
              </a:solidFill>
              <a:latin typeface="Courier New" panose="02070309020205020404" pitchFamily="49" charset="0"/>
            </a:endParaRPr>
          </a:p>
          <a:p>
            <a:pPr marL="292608" lvl="1"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Connection to </a:t>
            </a:r>
            <a:r>
              <a:rPr lang="en-US" dirty="0" err="1">
                <a:solidFill>
                  <a:srgbClr val="008000"/>
                </a:solidFill>
                <a:latin typeface="Courier New" panose="02070309020205020404" pitchFamily="49" charset="0"/>
              </a:rPr>
              <a:t>pwm</a:t>
            </a:r>
            <a:r>
              <a:rPr lang="en-US" dirty="0">
                <a:solidFill>
                  <a:srgbClr val="008000"/>
                </a:solidFill>
                <a:latin typeface="Courier New" panose="02070309020205020404" pitchFamily="49" charset="0"/>
              </a:rPr>
              <a:t> pin. </a:t>
            </a:r>
            <a:endParaRPr lang="el-GR" dirty="0" smtClean="0">
              <a:solidFill>
                <a:srgbClr val="008000"/>
              </a:solidFill>
              <a:latin typeface="Courier New" panose="02070309020205020404" pitchFamily="49" charset="0"/>
            </a:endParaRPr>
          </a:p>
          <a:p>
            <a:pPr marL="292608" lvl="1" indent="0">
              <a:buNone/>
            </a:pPr>
            <a:r>
              <a:rPr lang="en-US" dirty="0" smtClean="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analogWrite</a:t>
            </a:r>
            <a:r>
              <a:rPr lang="en-US" dirty="0">
                <a:solidFill>
                  <a:srgbClr val="008000"/>
                </a:solidFill>
                <a:latin typeface="Courier New" panose="02070309020205020404" pitchFamily="49" charset="0"/>
              </a:rPr>
              <a:t>(led, </a:t>
            </a:r>
            <a:r>
              <a:rPr lang="en-US" dirty="0" err="1">
                <a:solidFill>
                  <a:srgbClr val="008000"/>
                </a:solidFill>
                <a:latin typeface="Courier New" panose="02070309020205020404" pitchFamily="49" charset="0"/>
              </a:rPr>
              <a:t>led_state</a:t>
            </a:r>
            <a:r>
              <a:rPr lang="en-US" dirty="0">
                <a:solidFill>
                  <a:srgbClr val="008000"/>
                </a:solidFill>
                <a:latin typeface="Courier New" panose="02070309020205020404" pitchFamily="49" charset="0"/>
              </a:rPr>
              <a:t>*255</a:t>
            </a:r>
            <a:r>
              <a:rPr lang="en-US" dirty="0" smtClean="0">
                <a:solidFill>
                  <a:srgbClr val="008000"/>
                </a:solidFill>
                <a:latin typeface="Courier New" panose="02070309020205020404" pitchFamily="49" charset="0"/>
              </a:rPr>
              <a:t>);</a:t>
            </a:r>
            <a:endParaRPr lang="el-GR" dirty="0" smtClean="0">
              <a:solidFill>
                <a:srgbClr val="008000"/>
              </a:solidFill>
              <a:latin typeface="Courier New" panose="02070309020205020404" pitchFamily="49" charset="0"/>
            </a:endParaRPr>
          </a:p>
          <a:p>
            <a:pPr marL="292608" lvl="1" indent="0">
              <a:buNone/>
            </a:pPr>
            <a:r>
              <a:rPr lang="en-US" dirty="0" smtClean="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led_state</a:t>
            </a:r>
            <a:r>
              <a:rPr lang="en-US" dirty="0">
                <a:solidFill>
                  <a:srgbClr val="008000"/>
                </a:solidFill>
                <a:latin typeface="Courier New" panose="02070309020205020404" pitchFamily="49" charset="0"/>
              </a:rPr>
              <a:t>=1-&gt;HIGH </a:t>
            </a:r>
            <a:endParaRPr lang="el-GR" dirty="0" smtClean="0">
              <a:solidFill>
                <a:srgbClr val="008000"/>
              </a:solidFill>
              <a:latin typeface="Courier New" panose="02070309020205020404" pitchFamily="49" charset="0"/>
            </a:endParaRPr>
          </a:p>
          <a:p>
            <a:pPr marL="292608" lvl="1" indent="0">
              <a:buNone/>
            </a:pPr>
            <a:r>
              <a:rPr lang="en-US" dirty="0" smtClean="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led_state</a:t>
            </a:r>
            <a:r>
              <a:rPr lang="en-US" dirty="0">
                <a:solidFill>
                  <a:srgbClr val="008000"/>
                </a:solidFill>
                <a:latin typeface="Courier New" panose="02070309020205020404" pitchFamily="49" charset="0"/>
              </a:rPr>
              <a:t>=0-&gt;LOW </a:t>
            </a:r>
            <a:endParaRPr lang="el-GR" dirty="0" smtClean="0">
              <a:solidFill>
                <a:srgbClr val="008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last_button_state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23732002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Αλλαγές κατάστασης σήματος</a:t>
            </a:r>
          </a:p>
        </p:txBody>
      </p:sp>
      <p:pic>
        <p:nvPicPr>
          <p:cNvPr id="4" name="Θέση περιεχομένου 3"/>
          <p:cNvPicPr>
            <a:picLocks noGrp="1" noChangeAspect="1"/>
          </p:cNvPicPr>
          <p:nvPr>
            <p:ph idx="1"/>
          </p:nvPr>
        </p:nvPicPr>
        <p:blipFill>
          <a:blip r:embed="rId2"/>
          <a:stretch>
            <a:fillRect/>
          </a:stretch>
        </p:blipFill>
        <p:spPr>
          <a:xfrm>
            <a:off x="141473" y="2270395"/>
            <a:ext cx="5985007" cy="3129160"/>
          </a:xfrm>
          <a:prstGeom prst="rect">
            <a:avLst/>
          </a:prstGeom>
        </p:spPr>
      </p:pic>
      <p:sp>
        <p:nvSpPr>
          <p:cNvPr id="5" name="TextBox 4"/>
          <p:cNvSpPr txBox="1"/>
          <p:nvPr/>
        </p:nvSpPr>
        <p:spPr>
          <a:xfrm>
            <a:off x="7134045" y="2070340"/>
            <a:ext cx="4270076" cy="400110"/>
          </a:xfrm>
          <a:prstGeom prst="rect">
            <a:avLst/>
          </a:prstGeom>
          <a:noFill/>
        </p:spPr>
        <p:txBody>
          <a:bodyPr wrap="square" rtlCol="0">
            <a:spAutoFit/>
          </a:bodyPr>
          <a:lstStyle/>
          <a:p>
            <a:endParaRPr lang="el-GR" sz="2000" dirty="0"/>
          </a:p>
        </p:txBody>
      </p:sp>
      <p:sp>
        <p:nvSpPr>
          <p:cNvPr id="6" name="TextBox 5"/>
          <p:cNvSpPr txBox="1"/>
          <p:nvPr/>
        </p:nvSpPr>
        <p:spPr>
          <a:xfrm>
            <a:off x="7246189" y="3019245"/>
            <a:ext cx="184731" cy="369332"/>
          </a:xfrm>
          <a:prstGeom prst="rect">
            <a:avLst/>
          </a:prstGeom>
          <a:noFill/>
        </p:spPr>
        <p:txBody>
          <a:bodyPr wrap="none" rtlCol="0">
            <a:spAutoFit/>
          </a:bodyPr>
          <a:lstStyle/>
          <a:p>
            <a:endParaRPr lang="el-GR" dirty="0"/>
          </a:p>
        </p:txBody>
      </p:sp>
      <p:sp>
        <p:nvSpPr>
          <p:cNvPr id="7" name="TextBox 6"/>
          <p:cNvSpPr txBox="1"/>
          <p:nvPr/>
        </p:nvSpPr>
        <p:spPr>
          <a:xfrm>
            <a:off x="5969479" y="1737360"/>
            <a:ext cx="6038492" cy="4832092"/>
          </a:xfrm>
          <a:prstGeom prst="rect">
            <a:avLst/>
          </a:prstGeom>
          <a:noFill/>
        </p:spPr>
        <p:txBody>
          <a:bodyPr wrap="square" rtlCol="0">
            <a:spAutoFit/>
          </a:bodyPr>
          <a:lstStyle/>
          <a:p>
            <a:r>
              <a:rPr lang="el-GR" sz="2800" b="1" dirty="0"/>
              <a:t>Rising Edge: </a:t>
            </a:r>
            <a:endParaRPr lang="en-US" sz="2800" dirty="0" smtClean="0"/>
          </a:p>
          <a:p>
            <a:r>
              <a:rPr lang="el-GR" sz="2800" dirty="0" smtClean="0"/>
              <a:t> </a:t>
            </a:r>
            <a:r>
              <a:rPr lang="el-GR" sz="2800" dirty="0"/>
              <a:t>Όταν ένα σήμα αλλάζει κατάσταση από LOW σε HIGH και μόνο τότε. </a:t>
            </a:r>
            <a:endParaRPr lang="en-US" sz="2800" dirty="0" smtClean="0"/>
          </a:p>
          <a:p>
            <a:r>
              <a:rPr lang="el-GR" sz="2800" b="1" dirty="0" smtClean="0"/>
              <a:t>Falling </a:t>
            </a:r>
            <a:r>
              <a:rPr lang="el-GR" sz="2800" b="1" dirty="0"/>
              <a:t>Edge: </a:t>
            </a:r>
            <a:endParaRPr lang="en-US" sz="2800" dirty="0"/>
          </a:p>
          <a:p>
            <a:r>
              <a:rPr lang="el-GR" sz="2800" dirty="0" smtClean="0"/>
              <a:t>Όταν </a:t>
            </a:r>
            <a:r>
              <a:rPr lang="el-GR" sz="2800" dirty="0"/>
              <a:t>ένα σήμα αλλάζει κατάσταση από HIGH σε LOW και μόνο τότε. </a:t>
            </a:r>
            <a:endParaRPr lang="en-US" sz="2800" dirty="0" smtClean="0"/>
          </a:p>
          <a:p>
            <a:r>
              <a:rPr lang="el-GR" sz="2800" b="1" dirty="0" smtClean="0"/>
              <a:t>Double </a:t>
            </a:r>
            <a:r>
              <a:rPr lang="el-GR" sz="2800" b="1" dirty="0"/>
              <a:t>Edge: </a:t>
            </a:r>
            <a:endParaRPr lang="en-US" sz="2800" dirty="0" smtClean="0"/>
          </a:p>
          <a:p>
            <a:r>
              <a:rPr lang="el-GR" sz="2800" dirty="0" smtClean="0"/>
              <a:t>Όταν </a:t>
            </a:r>
            <a:r>
              <a:rPr lang="el-GR" sz="2800" dirty="0"/>
              <a:t>ένα σήμα αλλάζει κατάσταση, και από HIGH σε LOW και από LOW σε HIGH. (Δηλαδή και Rising και Falling Edge μαζί).</a:t>
            </a:r>
          </a:p>
        </p:txBody>
      </p:sp>
    </p:spTree>
    <p:extLst>
      <p:ext uri="{BB962C8B-B14F-4D97-AF65-F5344CB8AC3E}">
        <p14:creationId xmlns:p14="http://schemas.microsoft.com/office/powerpoint/2010/main" val="34263755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638355" y="286603"/>
            <a:ext cx="10517325" cy="1450757"/>
          </a:xfrm>
        </p:spPr>
        <p:txBody>
          <a:bodyPr/>
          <a:lstStyle/>
          <a:p>
            <a:r>
              <a:rPr lang="en-US" dirty="0"/>
              <a:t>Pulse Width Modulation (</a:t>
            </a:r>
            <a:r>
              <a:rPr lang="en-US" b="1" dirty="0"/>
              <a:t>PWM</a:t>
            </a:r>
            <a:r>
              <a:rPr lang="en-US" dirty="0"/>
              <a:t>)</a:t>
            </a:r>
            <a:endParaRPr lang="el-GR" dirty="0"/>
          </a:p>
        </p:txBody>
      </p:sp>
      <p:pic>
        <p:nvPicPr>
          <p:cNvPr id="4" name="Θέση περιεχομένου 3"/>
          <p:cNvPicPr>
            <a:picLocks noGrp="1" noChangeAspect="1"/>
          </p:cNvPicPr>
          <p:nvPr>
            <p:ph idx="1"/>
          </p:nvPr>
        </p:nvPicPr>
        <p:blipFill rotWithShape="1">
          <a:blip r:embed="rId2"/>
          <a:srcRect l="10483" t="6456" r="8156" b="3844"/>
          <a:stretch/>
        </p:blipFill>
        <p:spPr>
          <a:xfrm>
            <a:off x="8398677" y="1877970"/>
            <a:ext cx="2405045" cy="2405045"/>
          </a:xfrm>
          <a:prstGeom prst="rect">
            <a:avLst/>
          </a:prstGeom>
        </p:spPr>
      </p:pic>
      <p:sp>
        <p:nvSpPr>
          <p:cNvPr id="5" name="TextBox 4"/>
          <p:cNvSpPr txBox="1"/>
          <p:nvPr/>
        </p:nvSpPr>
        <p:spPr>
          <a:xfrm>
            <a:off x="638356" y="1737360"/>
            <a:ext cx="6383546" cy="4524315"/>
          </a:xfrm>
          <a:prstGeom prst="rect">
            <a:avLst/>
          </a:prstGeom>
          <a:noFill/>
        </p:spPr>
        <p:txBody>
          <a:bodyPr wrap="square" rtlCol="0">
            <a:spAutoFit/>
          </a:bodyPr>
          <a:lstStyle/>
          <a:p>
            <a:r>
              <a:rPr lang="el-GR" sz="2400" dirty="0"/>
              <a:t>Το Arduino δεν μπορεί να μεταβάλλει την τάση </a:t>
            </a:r>
            <a:r>
              <a:rPr lang="el-GR" sz="2400" dirty="0" smtClean="0"/>
              <a:t>εξόδου, μπορεί </a:t>
            </a:r>
            <a:r>
              <a:rPr lang="el-GR" sz="2400" dirty="0"/>
              <a:t>να εξάγει μόνο 5V. </a:t>
            </a:r>
            <a:r>
              <a:rPr lang="el-GR" sz="2400" dirty="0" smtClean="0"/>
              <a:t>Έτσι,  θα </a:t>
            </a:r>
            <a:r>
              <a:rPr lang="el-GR" sz="2400" dirty="0"/>
              <a:t>χρειαστεί να </a:t>
            </a:r>
            <a:r>
              <a:rPr lang="el-GR" sz="2400" dirty="0" smtClean="0"/>
              <a:t>χρησιμοποιήσουμε </a:t>
            </a:r>
            <a:r>
              <a:rPr lang="el-GR" sz="2400" dirty="0"/>
              <a:t>μια τεχνική που ονομάζεται </a:t>
            </a:r>
            <a:r>
              <a:rPr lang="el-GR" sz="2400" dirty="0" smtClean="0"/>
              <a:t>PWM </a:t>
            </a:r>
            <a:r>
              <a:rPr lang="el-GR" sz="2400" dirty="0"/>
              <a:t>για </a:t>
            </a:r>
            <a:r>
              <a:rPr lang="el-GR" sz="2400" dirty="0" smtClean="0"/>
              <a:t>να σβήσουμε τα LED σταδιακά όπως κάναμε σε προηγούμενο </a:t>
            </a:r>
            <a:r>
              <a:rPr lang="en-US" sz="2400" dirty="0" smtClean="0"/>
              <a:t> project</a:t>
            </a:r>
            <a:r>
              <a:rPr lang="el-GR" sz="2400" dirty="0" smtClean="0"/>
              <a:t>.</a:t>
            </a:r>
            <a:endParaRPr lang="el-GR" sz="2400" dirty="0"/>
          </a:p>
          <a:p>
            <a:r>
              <a:rPr lang="el-GR" sz="2400" dirty="0"/>
              <a:t>Το PWM μετατρέπει γρήγορα </a:t>
            </a:r>
            <a:r>
              <a:rPr lang="el-GR" sz="2400" dirty="0" smtClean="0"/>
              <a:t>το </a:t>
            </a:r>
            <a:r>
              <a:rPr lang="en-US" sz="2400" dirty="0" smtClean="0"/>
              <a:t>pin </a:t>
            </a:r>
            <a:r>
              <a:rPr lang="el-GR" sz="2400" dirty="0" smtClean="0"/>
              <a:t>εξόδου </a:t>
            </a:r>
            <a:r>
              <a:rPr lang="el-GR" sz="2400" dirty="0"/>
              <a:t>σε υψηλό και χαμηλό για μια σταθερή χρονική περίοδο. </a:t>
            </a:r>
            <a:endParaRPr lang="el-GR" sz="2400" dirty="0" smtClean="0"/>
          </a:p>
          <a:p>
            <a:r>
              <a:rPr lang="el-GR" sz="2400" dirty="0" smtClean="0"/>
              <a:t>Η </a:t>
            </a:r>
            <a:r>
              <a:rPr lang="el-GR" sz="2400" dirty="0"/>
              <a:t>αλλαγή συμβαίνει γρηγορότερα από ό, τι μπορεί να δει το ανθρώπινο </a:t>
            </a:r>
            <a:r>
              <a:rPr lang="el-GR" sz="2400" dirty="0" smtClean="0"/>
              <a:t>μάτι, οπότε εμείς έχουμε την ψευδαίσθηση ότι το </a:t>
            </a:r>
            <a:r>
              <a:rPr lang="en-US" sz="2400" dirty="0" smtClean="0"/>
              <a:t>led </a:t>
            </a:r>
            <a:r>
              <a:rPr lang="el-GR" sz="2400" dirty="0" smtClean="0"/>
              <a:t>ανάβει και σβήνει σταδιακά.</a:t>
            </a:r>
            <a:endParaRPr lang="el-GR" sz="2400" dirty="0"/>
          </a:p>
        </p:txBody>
      </p:sp>
      <p:sp>
        <p:nvSpPr>
          <p:cNvPr id="6" name="TextBox 5"/>
          <p:cNvSpPr txBox="1"/>
          <p:nvPr/>
        </p:nvSpPr>
        <p:spPr>
          <a:xfrm>
            <a:off x="7082287" y="4423626"/>
            <a:ext cx="5037826" cy="1938992"/>
          </a:xfrm>
          <a:prstGeom prst="rect">
            <a:avLst/>
          </a:prstGeom>
          <a:noFill/>
        </p:spPr>
        <p:txBody>
          <a:bodyPr wrap="square" rtlCol="0">
            <a:spAutoFit/>
          </a:bodyPr>
          <a:lstStyle/>
          <a:p>
            <a:r>
              <a:rPr lang="en-US" dirty="0"/>
              <a:t> </a:t>
            </a:r>
            <a:r>
              <a:rPr lang="el-GR" sz="2400" dirty="0" smtClean="0"/>
              <a:t>Το </a:t>
            </a:r>
            <a:r>
              <a:rPr lang="en-US" sz="2400" dirty="0" smtClean="0"/>
              <a:t>Arduino uno </a:t>
            </a:r>
            <a:r>
              <a:rPr lang="el-GR" sz="2400" dirty="0" smtClean="0"/>
              <a:t>διαθέτει 6 </a:t>
            </a:r>
            <a:r>
              <a:rPr lang="en-US" sz="2400" dirty="0" smtClean="0"/>
              <a:t> pins</a:t>
            </a:r>
            <a:r>
              <a:rPr lang="el-GR" sz="2400" dirty="0" smtClean="0"/>
              <a:t> για </a:t>
            </a:r>
            <a:r>
              <a:rPr lang="en-US" sz="2400" dirty="0" smtClean="0"/>
              <a:t>PWM </a:t>
            </a:r>
            <a:r>
              <a:rPr lang="en-US" sz="2400" dirty="0"/>
              <a:t>(digital pins 3,</a:t>
            </a:r>
          </a:p>
          <a:p>
            <a:r>
              <a:rPr lang="en-US" sz="2400" dirty="0"/>
              <a:t>5, 6, 9, 10, and 11), </a:t>
            </a:r>
            <a:r>
              <a:rPr lang="el-GR" sz="2400" dirty="0" smtClean="0"/>
              <a:t>μπορούμε να τα αναγνωρίσουμε από την περισπωμένη</a:t>
            </a:r>
            <a:r>
              <a:rPr lang="en-US" sz="2400" dirty="0" smtClean="0"/>
              <a:t> ~</a:t>
            </a:r>
            <a:r>
              <a:rPr lang="el-GR" sz="2400" dirty="0" smtClean="0"/>
              <a:t> δίπλα από το νούμερο του </a:t>
            </a:r>
            <a:r>
              <a:rPr lang="en-US" sz="2400" dirty="0" smtClean="0"/>
              <a:t>pin.</a:t>
            </a:r>
            <a:endParaRPr lang="el-GR" sz="2400" dirty="0"/>
          </a:p>
        </p:txBody>
      </p:sp>
    </p:spTree>
    <p:extLst>
      <p:ext uri="{BB962C8B-B14F-4D97-AF65-F5344CB8AC3E}">
        <p14:creationId xmlns:p14="http://schemas.microsoft.com/office/powerpoint/2010/main" val="1807718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Pulse Width Modulation (PWM)</a:t>
            </a:r>
            <a:endParaRPr lang="el-GR" dirty="0"/>
          </a:p>
        </p:txBody>
      </p:sp>
      <p:sp>
        <p:nvSpPr>
          <p:cNvPr id="3" name="Θέση περιεχομένου 2"/>
          <p:cNvSpPr>
            <a:spLocks noGrp="1"/>
          </p:cNvSpPr>
          <p:nvPr>
            <p:ph idx="1"/>
          </p:nvPr>
        </p:nvSpPr>
        <p:spPr>
          <a:xfrm>
            <a:off x="1097280" y="1845734"/>
            <a:ext cx="10058400" cy="4520560"/>
          </a:xfrm>
        </p:spPr>
        <p:txBody>
          <a:bodyPr>
            <a:normAutofit/>
          </a:bodyPr>
          <a:lstStyle/>
          <a:p>
            <a:r>
              <a:rPr lang="el-GR" sz="2800" dirty="0" smtClean="0"/>
              <a:t>Με παρόμοιο τρόπο δουλεύουν οι ταινίες, </a:t>
            </a:r>
            <a:r>
              <a:rPr lang="el-GR" sz="2800" dirty="0"/>
              <a:t>αναβοσβήνοντας γρήγορα ορισμένες φωτογραφίες για να </a:t>
            </a:r>
            <a:r>
              <a:rPr lang="el-GR" sz="2800" dirty="0" smtClean="0"/>
              <a:t>δημιουργηθεί η ψευδαίσθηση </a:t>
            </a:r>
            <a:r>
              <a:rPr lang="el-GR" sz="2800" dirty="0"/>
              <a:t>της κίνησης</a:t>
            </a:r>
            <a:r>
              <a:rPr lang="el-GR" sz="2800" dirty="0" smtClean="0"/>
              <a:t>.</a:t>
            </a:r>
          </a:p>
          <a:p>
            <a:r>
              <a:rPr lang="el-GR" sz="2800" dirty="0" smtClean="0"/>
              <a:t>Το </a:t>
            </a:r>
            <a:r>
              <a:rPr lang="el-GR" sz="2800" dirty="0"/>
              <a:t>ποσοστό χρόνου </a:t>
            </a:r>
            <a:r>
              <a:rPr lang="el-GR" sz="2800" dirty="0" smtClean="0"/>
              <a:t>στον οποίο ένα pin είναι </a:t>
            </a:r>
            <a:r>
              <a:rPr lang="en-US" sz="2800" dirty="0" smtClean="0"/>
              <a:t>HIGH </a:t>
            </a:r>
            <a:r>
              <a:rPr lang="el-GR" sz="2800" dirty="0" smtClean="0"/>
              <a:t>σε </a:t>
            </a:r>
            <a:r>
              <a:rPr lang="el-GR" sz="2800" dirty="0"/>
              <a:t>μια περίοδο ονομάζεται κύκλος </a:t>
            </a:r>
            <a:r>
              <a:rPr lang="el-GR" sz="2800" dirty="0" smtClean="0"/>
              <a:t>λειτουργίας</a:t>
            </a:r>
            <a:r>
              <a:rPr lang="en-US" sz="2800" dirty="0" smtClean="0"/>
              <a:t>(duty cycle)</a:t>
            </a:r>
            <a:r>
              <a:rPr lang="el-GR" sz="2800" dirty="0" smtClean="0"/>
              <a:t>. </a:t>
            </a:r>
            <a:endParaRPr lang="en-US" sz="2800" dirty="0" smtClean="0"/>
          </a:p>
          <a:p>
            <a:r>
              <a:rPr lang="el-GR" sz="2800" dirty="0" smtClean="0"/>
              <a:t>Όταν το </a:t>
            </a:r>
            <a:r>
              <a:rPr lang="en-US" sz="2800" dirty="0" smtClean="0"/>
              <a:t>pin </a:t>
            </a:r>
            <a:r>
              <a:rPr lang="el-GR" sz="2800" dirty="0" smtClean="0"/>
              <a:t>είναι </a:t>
            </a:r>
            <a:r>
              <a:rPr lang="en-US" sz="2800" dirty="0" smtClean="0"/>
              <a:t>HIGH</a:t>
            </a:r>
            <a:r>
              <a:rPr lang="el-GR" sz="2800" dirty="0" smtClean="0"/>
              <a:t> για</a:t>
            </a:r>
            <a:r>
              <a:rPr lang="en-US" sz="2800" dirty="0" smtClean="0"/>
              <a:t> </a:t>
            </a:r>
            <a:r>
              <a:rPr lang="el-GR" sz="2800" dirty="0" smtClean="0"/>
              <a:t>τη μισή περίοδο και</a:t>
            </a:r>
            <a:r>
              <a:rPr lang="en-US" sz="2800" dirty="0" smtClean="0"/>
              <a:t> LOW </a:t>
            </a:r>
            <a:r>
              <a:rPr lang="el-GR" sz="2800" dirty="0" smtClean="0"/>
              <a:t>για την άλλη μισή, </a:t>
            </a:r>
            <a:r>
              <a:rPr lang="el-GR" sz="2800" dirty="0"/>
              <a:t>ο κύκλος λειτουργίας </a:t>
            </a:r>
            <a:r>
              <a:rPr lang="el-GR" sz="2800" dirty="0" smtClean="0"/>
              <a:t>είναι</a:t>
            </a:r>
            <a:r>
              <a:rPr lang="en-US" sz="2800" dirty="0" smtClean="0"/>
              <a:t> </a:t>
            </a:r>
            <a:r>
              <a:rPr lang="el-GR" sz="2800" dirty="0" smtClean="0"/>
              <a:t>50</a:t>
            </a:r>
            <a:r>
              <a:rPr lang="el-GR" sz="2800" dirty="0"/>
              <a:t>%. </a:t>
            </a:r>
            <a:endParaRPr lang="en-US" sz="2800" dirty="0" smtClean="0"/>
          </a:p>
          <a:p>
            <a:r>
              <a:rPr lang="el-GR" sz="2800" dirty="0" smtClean="0"/>
              <a:t>Ένας </a:t>
            </a:r>
            <a:r>
              <a:rPr lang="el-GR" sz="2800" u="sng" dirty="0"/>
              <a:t>κύκλος χαμηλότερης λειτουργίας </a:t>
            </a:r>
            <a:r>
              <a:rPr lang="el-GR" sz="2800" dirty="0" smtClean="0"/>
              <a:t>μας </a:t>
            </a:r>
            <a:r>
              <a:rPr lang="el-GR" sz="2800" dirty="0"/>
              <a:t>δίνει ένα </a:t>
            </a:r>
            <a:r>
              <a:rPr lang="el-GR" sz="2800" u="sng" dirty="0"/>
              <a:t>πιο αμυδρό </a:t>
            </a:r>
            <a:r>
              <a:rPr lang="el-GR" sz="2800" u="sng" dirty="0" smtClean="0"/>
              <a:t>LED, </a:t>
            </a:r>
            <a:r>
              <a:rPr lang="el-GR" sz="2800" dirty="0" smtClean="0"/>
              <a:t>ενώ ένας κύκλος </a:t>
            </a:r>
            <a:r>
              <a:rPr lang="el-GR" sz="2800" b="1" dirty="0" smtClean="0"/>
              <a:t>υψηλότερης λειτουργίας </a:t>
            </a:r>
            <a:r>
              <a:rPr lang="el-GR" sz="2800" dirty="0"/>
              <a:t>μας δίνει ένα </a:t>
            </a:r>
            <a:r>
              <a:rPr lang="el-GR" sz="2800" b="1" dirty="0"/>
              <a:t>πιο </a:t>
            </a:r>
            <a:r>
              <a:rPr lang="el-GR" sz="2800" b="1" dirty="0" smtClean="0"/>
              <a:t>φωτεινό LED.</a:t>
            </a:r>
          </a:p>
          <a:p>
            <a:endParaRPr lang="el-GR" dirty="0"/>
          </a:p>
        </p:txBody>
      </p:sp>
    </p:spTree>
    <p:extLst>
      <p:ext uri="{BB962C8B-B14F-4D97-AF65-F5344CB8AC3E}">
        <p14:creationId xmlns:p14="http://schemas.microsoft.com/office/powerpoint/2010/main" val="2587143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Pulse Width Modulation (PWM)</a:t>
            </a:r>
            <a:endParaRPr lang="el-GR" dirty="0"/>
          </a:p>
        </p:txBody>
      </p:sp>
      <p:pic>
        <p:nvPicPr>
          <p:cNvPr id="8" name="Εικόνα 7"/>
          <p:cNvPicPr>
            <a:picLocks noChangeAspect="1"/>
          </p:cNvPicPr>
          <p:nvPr/>
        </p:nvPicPr>
        <p:blipFill>
          <a:blip r:embed="rId2"/>
          <a:stretch>
            <a:fillRect/>
          </a:stretch>
        </p:blipFill>
        <p:spPr>
          <a:xfrm>
            <a:off x="7116793" y="1814998"/>
            <a:ext cx="4366692" cy="4461809"/>
          </a:xfrm>
          <a:prstGeom prst="rect">
            <a:avLst/>
          </a:prstGeom>
        </p:spPr>
      </p:pic>
      <p:sp>
        <p:nvSpPr>
          <p:cNvPr id="9" name="Ορθογώνιο 8"/>
          <p:cNvSpPr/>
          <p:nvPr/>
        </p:nvSpPr>
        <p:spPr>
          <a:xfrm>
            <a:off x="1097280" y="2113797"/>
            <a:ext cx="5493301" cy="3970318"/>
          </a:xfrm>
          <a:prstGeom prst="rect">
            <a:avLst/>
          </a:prstGeom>
        </p:spPr>
        <p:txBody>
          <a:bodyPr wrap="square">
            <a:spAutoFit/>
          </a:bodyPr>
          <a:lstStyle/>
          <a:p>
            <a:r>
              <a:rPr lang="el-GR" sz="2800" dirty="0"/>
              <a:t>Το Pulse Width Modulation, ή PWM, είναι μια τεχνική για τη λήψη αναλογικών αποτελεσμάτων με ψηφιακά μέσα</a:t>
            </a:r>
            <a:r>
              <a:rPr lang="el-GR" sz="2800" dirty="0" smtClean="0"/>
              <a:t>.</a:t>
            </a:r>
          </a:p>
          <a:p>
            <a:r>
              <a:rPr lang="el-GR" sz="2800" dirty="0"/>
              <a:t>Ο ψηφιακός έλεγχος χρησιμοποιείται για τη δημιουργία τετραγωνικού κύματος, </a:t>
            </a:r>
            <a:r>
              <a:rPr lang="el-GR" sz="2800" dirty="0" smtClean="0"/>
              <a:t>ένα σήμα που αλλάζει ανάμεσα σε δύο καταστάσεις</a:t>
            </a:r>
            <a:r>
              <a:rPr lang="en-US" sz="2800" dirty="0" smtClean="0"/>
              <a:t> high </a:t>
            </a:r>
            <a:r>
              <a:rPr lang="el-GR" sz="2800" dirty="0" smtClean="0"/>
              <a:t>και </a:t>
            </a:r>
            <a:r>
              <a:rPr lang="en-US" sz="2800" dirty="0" smtClean="0"/>
              <a:t>low.</a:t>
            </a:r>
            <a:endParaRPr lang="el-GR" sz="2800" dirty="0"/>
          </a:p>
        </p:txBody>
      </p:sp>
    </p:spTree>
    <p:extLst>
      <p:ext uri="{BB962C8B-B14F-4D97-AF65-F5344CB8AC3E}">
        <p14:creationId xmlns:p14="http://schemas.microsoft.com/office/powerpoint/2010/main" val="34314357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Pulse Width Modulation (PWM)</a:t>
            </a:r>
            <a:endParaRPr lang="el-GR" dirty="0"/>
          </a:p>
        </p:txBody>
      </p:sp>
      <p:pic>
        <p:nvPicPr>
          <p:cNvPr id="4" name="Θέση περιεχομένου 3"/>
          <p:cNvPicPr>
            <a:picLocks noGrp="1" noChangeAspect="1"/>
          </p:cNvPicPr>
          <p:nvPr>
            <p:ph idx="1"/>
          </p:nvPr>
        </p:nvPicPr>
        <p:blipFill rotWithShape="1">
          <a:blip r:embed="rId2"/>
          <a:srcRect l="690"/>
          <a:stretch/>
        </p:blipFill>
        <p:spPr>
          <a:xfrm>
            <a:off x="1270940" y="4144094"/>
            <a:ext cx="9711080" cy="2170442"/>
          </a:xfrm>
          <a:prstGeom prst="rect">
            <a:avLst/>
          </a:prstGeom>
        </p:spPr>
      </p:pic>
      <p:sp>
        <p:nvSpPr>
          <p:cNvPr id="5" name="TextBox 4"/>
          <p:cNvSpPr txBox="1"/>
          <p:nvPr/>
        </p:nvSpPr>
        <p:spPr>
          <a:xfrm>
            <a:off x="1418183" y="2056538"/>
            <a:ext cx="9347583" cy="2185214"/>
          </a:xfrm>
          <a:prstGeom prst="rect">
            <a:avLst/>
          </a:prstGeom>
          <a:noFill/>
        </p:spPr>
        <p:txBody>
          <a:bodyPr wrap="square" rtlCol="0">
            <a:spAutoFit/>
          </a:bodyPr>
          <a:lstStyle/>
          <a:p>
            <a:pPr marL="342900" indent="-342900">
              <a:buFont typeface="Wingdings" panose="05000000000000000000" pitchFamily="2" charset="2"/>
              <a:buChar char="§"/>
            </a:pPr>
            <a:r>
              <a:rPr lang="el-GR" sz="2800" dirty="0" smtClean="0"/>
              <a:t>0</a:t>
            </a:r>
            <a:r>
              <a:rPr lang="en-US" sz="2800" dirty="0" smtClean="0"/>
              <a:t>v-&gt;0% duty cycle.</a:t>
            </a:r>
          </a:p>
          <a:p>
            <a:pPr marL="342900" indent="-342900">
              <a:buFont typeface="Wingdings" panose="05000000000000000000" pitchFamily="2" charset="2"/>
              <a:buChar char="§"/>
            </a:pPr>
            <a:r>
              <a:rPr lang="en-US" sz="2800" dirty="0" smtClean="0"/>
              <a:t>5v-&gt;100% </a:t>
            </a:r>
            <a:r>
              <a:rPr lang="en-US" sz="2800" dirty="0"/>
              <a:t>duty cycle</a:t>
            </a:r>
            <a:r>
              <a:rPr lang="en-US" sz="2800" dirty="0" smtClean="0"/>
              <a:t>.</a:t>
            </a:r>
          </a:p>
          <a:p>
            <a:r>
              <a:rPr lang="el-GR" sz="2800" dirty="0" smtClean="0"/>
              <a:t>Υπάρχουν 256 είδη επιπέδων τάσης(</a:t>
            </a:r>
            <a:r>
              <a:rPr lang="en-US" sz="2800" dirty="0" smtClean="0"/>
              <a:t>0</a:t>
            </a:r>
            <a:r>
              <a:rPr lang="el-GR" sz="2800" dirty="0" smtClean="0"/>
              <a:t> εώς και 255).</a:t>
            </a:r>
          </a:p>
          <a:p>
            <a:r>
              <a:rPr lang="el-GR" sz="2800" dirty="0" smtClean="0"/>
              <a:t>Η χρήση των αναλογικών </a:t>
            </a:r>
            <a:r>
              <a:rPr lang="en-US" sz="2800" dirty="0" smtClean="0"/>
              <a:t>pin </a:t>
            </a:r>
            <a:r>
              <a:rPr lang="el-GR" sz="2800" dirty="0" smtClean="0"/>
              <a:t>στηρίζεται στην τεχνική </a:t>
            </a:r>
            <a:r>
              <a:rPr lang="en-US" sz="2800" dirty="0" smtClean="0"/>
              <a:t>pwm.</a:t>
            </a:r>
            <a:endParaRPr lang="en-US" sz="2800" dirty="0"/>
          </a:p>
          <a:p>
            <a:pPr marL="342900" indent="-342900">
              <a:buFont typeface="Wingdings" panose="05000000000000000000" pitchFamily="2" charset="2"/>
              <a:buChar char="§"/>
            </a:pPr>
            <a:endParaRPr lang="el-GR" sz="2400" dirty="0"/>
          </a:p>
        </p:txBody>
      </p:sp>
    </p:spTree>
    <p:extLst>
      <p:ext uri="{BB962C8B-B14F-4D97-AF65-F5344CB8AC3E}">
        <p14:creationId xmlns:p14="http://schemas.microsoft.com/office/powerpoint/2010/main" val="1087771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79895" y="286603"/>
            <a:ext cx="11395494" cy="1450757"/>
          </a:xfrm>
        </p:spPr>
        <p:txBody>
          <a:bodyPr/>
          <a:lstStyle/>
          <a:p>
            <a:r>
              <a:rPr lang="en-US" dirty="0"/>
              <a:t>Button &amp; </a:t>
            </a:r>
            <a:r>
              <a:rPr lang="en-US" dirty="0" smtClean="0"/>
              <a:t>Debouncing</a:t>
            </a:r>
            <a:r>
              <a:rPr lang="el-GR" dirty="0" smtClean="0"/>
              <a:t>(</a:t>
            </a:r>
            <a:r>
              <a:rPr lang="el-GR" dirty="0"/>
              <a:t>θόρυβος αναπήδησης </a:t>
            </a:r>
            <a:r>
              <a:rPr lang="el-GR" dirty="0" smtClean="0"/>
              <a:t>)</a:t>
            </a:r>
            <a:endParaRPr lang="el-GR" dirty="0"/>
          </a:p>
        </p:txBody>
      </p:sp>
      <p:sp>
        <p:nvSpPr>
          <p:cNvPr id="3" name="Θέση περιεχομένου 2"/>
          <p:cNvSpPr>
            <a:spLocks noGrp="1"/>
          </p:cNvSpPr>
          <p:nvPr>
            <p:ph idx="1"/>
          </p:nvPr>
        </p:nvSpPr>
        <p:spPr>
          <a:xfrm>
            <a:off x="879895" y="1845734"/>
            <a:ext cx="10275785" cy="4023360"/>
          </a:xfrm>
        </p:spPr>
        <p:txBody>
          <a:bodyPr>
            <a:normAutofit/>
          </a:bodyPr>
          <a:lstStyle/>
          <a:p>
            <a:r>
              <a:rPr lang="el-GR" sz="2400" dirty="0"/>
              <a:t>Κάθε φορά που πατάμε ένα διακόπτη, η σύνδεση των επαφών στο εσωτερικό του δεν πραγματοποιείται ακαριαία. Για την ακρίβεια, οι εσωτερικές επαφές του διακόπτη </a:t>
            </a:r>
            <a:r>
              <a:rPr lang="el-GR" sz="2400" dirty="0" smtClean="0"/>
              <a:t>συνδέονται, αφού </a:t>
            </a:r>
            <a:r>
              <a:rPr lang="el-GR" sz="2400" dirty="0"/>
              <a:t>πρώτα αναπηδήσουν για μερικά </a:t>
            </a:r>
            <a:r>
              <a:rPr lang="el-GR" sz="2400" dirty="0" smtClean="0"/>
              <a:t>ms. </a:t>
            </a:r>
          </a:p>
          <a:p>
            <a:r>
              <a:rPr lang="el-GR" sz="2400" dirty="0" smtClean="0"/>
              <a:t>Κατά </a:t>
            </a:r>
            <a:r>
              <a:rPr lang="el-GR" sz="2400" dirty="0"/>
              <a:t>τη διάρκεια των αναπηδήσεων ο διακόπτης ανοιγοκλείνει αρκετές φορές και εντελώς. </a:t>
            </a:r>
            <a:endParaRPr lang="el-GR" sz="2400" dirty="0" smtClean="0"/>
          </a:p>
          <a:p>
            <a:r>
              <a:rPr lang="el-GR" sz="2400" dirty="0" smtClean="0"/>
              <a:t>Όλα </a:t>
            </a:r>
            <a:r>
              <a:rPr lang="el-GR" sz="2400" dirty="0"/>
              <a:t>αυτά βέβαια συμβαίνουν πολύ γρήγορα για να τα αντιληφθούμε εμείς, αλλά και πολύ αργά για να τα αντιληφθεί ένας επεξεργαστής! Το φαινόμενο των αναπηδήσεων παρατηρείται και όταν ελευθερώνουμε (αφήνουμε) έναν διακόπτη. Οι αναπηδήσεις δημιουργούν ένα είδος θορύβου που ονομάζεται θόρυβος αναπήδησης ή bounce noise. </a:t>
            </a:r>
          </a:p>
        </p:txBody>
      </p:sp>
    </p:spTree>
    <p:extLst>
      <p:ext uri="{BB962C8B-B14F-4D97-AF65-F5344CB8AC3E}">
        <p14:creationId xmlns:p14="http://schemas.microsoft.com/office/powerpoint/2010/main" val="3149795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Βελτίωση προγραμματιστικής λογικής</a:t>
            </a:r>
            <a:endParaRPr lang="el-GR" dirty="0"/>
          </a:p>
        </p:txBody>
      </p:sp>
      <p:sp>
        <p:nvSpPr>
          <p:cNvPr id="3" name="Θέση περιεχομένου 2"/>
          <p:cNvSpPr>
            <a:spLocks noGrp="1"/>
          </p:cNvSpPr>
          <p:nvPr>
            <p:ph idx="1"/>
          </p:nvPr>
        </p:nvSpPr>
        <p:spPr>
          <a:xfrm>
            <a:off x="1028269" y="2902710"/>
            <a:ext cx="7287596" cy="2218952"/>
          </a:xfrm>
        </p:spPr>
        <p:txBody>
          <a:bodyPr>
            <a:normAutofit/>
          </a:bodyPr>
          <a:lstStyle/>
          <a:p>
            <a:r>
              <a:rPr lang="el-GR" sz="2800" dirty="0" smtClean="0"/>
              <a:t>Στα επόμενα </a:t>
            </a:r>
            <a:r>
              <a:rPr lang="en-US" sz="2800" dirty="0" smtClean="0"/>
              <a:t>project </a:t>
            </a:r>
            <a:r>
              <a:rPr lang="el-GR" sz="2800" dirty="0" smtClean="0"/>
              <a:t>θα προσπαθήσουμε να βελτιώσουμε διάφορα προγράμματα, ώστε να τα κάνουμε πιο αποδοτικά.</a:t>
            </a:r>
            <a:endParaRPr lang="el-GR" sz="2800" dirty="0"/>
          </a:p>
        </p:txBody>
      </p:sp>
      <p:pic>
        <p:nvPicPr>
          <p:cNvPr id="4" name="Εικόνα 3"/>
          <p:cNvPicPr>
            <a:picLocks noChangeAspect="1"/>
          </p:cNvPicPr>
          <p:nvPr/>
        </p:nvPicPr>
        <p:blipFill rotWithShape="1">
          <a:blip r:embed="rId2"/>
          <a:srcRect l="1466" t="3052" r="6749" b="3452"/>
          <a:stretch/>
        </p:blipFill>
        <p:spPr>
          <a:xfrm>
            <a:off x="8384876" y="1801586"/>
            <a:ext cx="3319049" cy="4421200"/>
          </a:xfrm>
          <a:prstGeom prst="rect">
            <a:avLst/>
          </a:prstGeom>
        </p:spPr>
      </p:pic>
    </p:spTree>
    <p:extLst>
      <p:ext uri="{BB962C8B-B14F-4D97-AF65-F5344CB8AC3E}">
        <p14:creationId xmlns:p14="http://schemas.microsoft.com/office/powerpoint/2010/main" val="6385971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θόρυβος αναπήδησης</a:t>
            </a:r>
          </a:p>
        </p:txBody>
      </p:sp>
      <p:pic>
        <p:nvPicPr>
          <p:cNvPr id="4" name="Θέση περιεχομένου 3"/>
          <p:cNvPicPr>
            <a:picLocks noGrp="1" noChangeAspect="1"/>
          </p:cNvPicPr>
          <p:nvPr>
            <p:ph idx="1"/>
          </p:nvPr>
        </p:nvPicPr>
        <p:blipFill>
          <a:blip r:embed="rId2"/>
          <a:stretch>
            <a:fillRect/>
          </a:stretch>
        </p:blipFill>
        <p:spPr>
          <a:xfrm>
            <a:off x="7376454" y="2310352"/>
            <a:ext cx="3486150" cy="3267075"/>
          </a:xfrm>
          <a:prstGeom prst="rect">
            <a:avLst/>
          </a:prstGeom>
        </p:spPr>
      </p:pic>
      <p:sp>
        <p:nvSpPr>
          <p:cNvPr id="5" name="TextBox 4"/>
          <p:cNvSpPr txBox="1"/>
          <p:nvPr/>
        </p:nvSpPr>
        <p:spPr>
          <a:xfrm>
            <a:off x="1097280" y="3035948"/>
            <a:ext cx="5391509" cy="1815882"/>
          </a:xfrm>
          <a:prstGeom prst="rect">
            <a:avLst/>
          </a:prstGeom>
          <a:noFill/>
        </p:spPr>
        <p:txBody>
          <a:bodyPr wrap="square" rtlCol="0">
            <a:spAutoFit/>
          </a:bodyPr>
          <a:lstStyle/>
          <a:p>
            <a:r>
              <a:rPr lang="el-GR" sz="2800" dirty="0" smtClean="0"/>
              <a:t>Η αντιμετώπιση </a:t>
            </a:r>
            <a:r>
              <a:rPr lang="el-GR" sz="2800" dirty="0"/>
              <a:t>αυτού του φαινομένου από το software αποτελεί τη λεγόμενη διαδικασία de-bounce</a:t>
            </a:r>
            <a:r>
              <a:rPr lang="el-GR" dirty="0"/>
              <a:t>.</a:t>
            </a:r>
          </a:p>
        </p:txBody>
      </p:sp>
    </p:spTree>
    <p:extLst>
      <p:ext uri="{BB962C8B-B14F-4D97-AF65-F5344CB8AC3E}">
        <p14:creationId xmlns:p14="http://schemas.microsoft.com/office/powerpoint/2010/main" val="16803554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θόρυβος αναπήδησης</a:t>
            </a:r>
          </a:p>
        </p:txBody>
      </p:sp>
      <p:sp>
        <p:nvSpPr>
          <p:cNvPr id="3" name="Θέση περιεχομένου 2"/>
          <p:cNvSpPr>
            <a:spLocks noGrp="1"/>
          </p:cNvSpPr>
          <p:nvPr>
            <p:ph idx="1"/>
          </p:nvPr>
        </p:nvSpPr>
        <p:spPr/>
        <p:txBody>
          <a:bodyPr>
            <a:normAutofit/>
          </a:bodyPr>
          <a:lstStyle/>
          <a:p>
            <a:r>
              <a:rPr lang="el-GR" sz="2800" dirty="0" smtClean="0"/>
              <a:t>Debouncing: Η </a:t>
            </a:r>
            <a:r>
              <a:rPr lang="el-GR" sz="2800" dirty="0"/>
              <a:t>διαδικασία του να φιλτράρουμε τυχόν false positives</a:t>
            </a:r>
          </a:p>
          <a:p>
            <a:r>
              <a:rPr lang="el-GR" sz="2800" dirty="0"/>
              <a:t>τιμές (εσφαλμένα on ή off) που προκαλούνται λόγω</a:t>
            </a:r>
          </a:p>
          <a:p>
            <a:r>
              <a:rPr lang="el-GR" sz="2800" dirty="0"/>
              <a:t>θορύβου στο </a:t>
            </a:r>
            <a:r>
              <a:rPr lang="el-GR" sz="2800" dirty="0" smtClean="0"/>
              <a:t>κύκλωμα.</a:t>
            </a:r>
          </a:p>
          <a:p>
            <a:endParaRPr lang="el-GR" sz="2800" dirty="0"/>
          </a:p>
          <a:p>
            <a:r>
              <a:rPr lang="el-GR" sz="2800" dirty="0"/>
              <a:t>Θόρυβος: </a:t>
            </a:r>
            <a:r>
              <a:rPr lang="el-GR" sz="2800" dirty="0" smtClean="0"/>
              <a:t>Ορισμένα </a:t>
            </a:r>
            <a:r>
              <a:rPr lang="el-GR" sz="2800" dirty="0"/>
              <a:t>πατήματα του κουμπιού καταχωρούνται περισσότερες από μία φορές, με αποτέλεσμα αυτό να είναι αναξιόπιστο.</a:t>
            </a:r>
          </a:p>
        </p:txBody>
      </p:sp>
    </p:spTree>
    <p:extLst>
      <p:ext uri="{BB962C8B-B14F-4D97-AF65-F5344CB8AC3E}">
        <p14:creationId xmlns:p14="http://schemas.microsoft.com/office/powerpoint/2010/main" val="30556262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θόρυβος αναπήδησης</a:t>
            </a:r>
          </a:p>
        </p:txBody>
      </p:sp>
      <p:sp>
        <p:nvSpPr>
          <p:cNvPr id="3" name="Θέση περιεχομένου 2"/>
          <p:cNvSpPr>
            <a:spLocks noGrp="1"/>
          </p:cNvSpPr>
          <p:nvPr>
            <p:ph idx="1"/>
          </p:nvPr>
        </p:nvSpPr>
        <p:spPr>
          <a:xfrm>
            <a:off x="1097281" y="2234242"/>
            <a:ext cx="10764040" cy="3881886"/>
          </a:xfrm>
        </p:spPr>
        <p:txBody>
          <a:bodyPr>
            <a:normAutofit/>
          </a:bodyPr>
          <a:lstStyle/>
          <a:p>
            <a:r>
              <a:rPr lang="el-GR" sz="2800" dirty="0" smtClean="0"/>
              <a:t>Μπορούμε στο προγραμμά μας κάθε </a:t>
            </a:r>
            <a:r>
              <a:rPr lang="el-GR" sz="2800" dirty="0"/>
              <a:t>φορά που εντοπίζεται το πάτημα ενός κουμπιού </a:t>
            </a:r>
            <a:r>
              <a:rPr lang="el-GR" sz="2800" dirty="0" smtClean="0"/>
              <a:t>να εισάγουμε </a:t>
            </a:r>
            <a:r>
              <a:rPr lang="el-GR" sz="2800" dirty="0"/>
              <a:t>μια καθυστέρηση των 150ms. Πρόκειται για μία απλοϊκή υλοποίηση του λεγόμενου de-bounce. </a:t>
            </a:r>
            <a:endParaRPr lang="el-GR" sz="2800" dirty="0" smtClean="0"/>
          </a:p>
          <a:p>
            <a:r>
              <a:rPr lang="el-GR" sz="2800" dirty="0"/>
              <a:t>Οι καθυστερήσεις που εισάγονται </a:t>
            </a:r>
            <a:r>
              <a:rPr lang="el-GR" sz="2800" dirty="0" smtClean="0"/>
              <a:t>αποσκοπούν </a:t>
            </a:r>
            <a:r>
              <a:rPr lang="el-GR" sz="2800" dirty="0"/>
              <a:t>στο να επαναληφθεί ο έλεγχος του διακόπτη, όταν οι αναπηδήσεις θα έχουν τελειώσει! Πρόκειται για την πιο απλή και βάρβαρη μέθοδο de-bounce.</a:t>
            </a:r>
          </a:p>
        </p:txBody>
      </p:sp>
    </p:spTree>
    <p:extLst>
      <p:ext uri="{BB962C8B-B14F-4D97-AF65-F5344CB8AC3E}">
        <p14:creationId xmlns:p14="http://schemas.microsoft.com/office/powerpoint/2010/main" val="37882369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Debouncing</a:t>
            </a:r>
            <a:r>
              <a:rPr lang="el-GR" dirty="0" smtClean="0"/>
              <a:t> αλγοριθμικά</a:t>
            </a:r>
            <a:endParaRPr lang="el-GR" dirty="0"/>
          </a:p>
        </p:txBody>
      </p:sp>
      <p:sp>
        <p:nvSpPr>
          <p:cNvPr id="3" name="Θέση περιεχομένου 2"/>
          <p:cNvSpPr>
            <a:spLocks noGrp="1"/>
          </p:cNvSpPr>
          <p:nvPr>
            <p:ph idx="1"/>
          </p:nvPr>
        </p:nvSpPr>
        <p:spPr/>
        <p:txBody>
          <a:bodyPr>
            <a:noAutofit/>
          </a:bodyPr>
          <a:lstStyle/>
          <a:p>
            <a:r>
              <a:rPr lang="el-GR" sz="2800" dirty="0" smtClean="0"/>
              <a:t>1. Διαβάζουμε </a:t>
            </a:r>
            <a:r>
              <a:rPr lang="el-GR" sz="2800" dirty="0"/>
              <a:t>μια νέα τιμή για την είσοδό μας </a:t>
            </a:r>
            <a:r>
              <a:rPr lang="el-GR" sz="2800" dirty="0" smtClean="0"/>
              <a:t>(</a:t>
            </a:r>
            <a:r>
              <a:rPr lang="en-US" sz="2800" b="1" dirty="0" smtClean="0"/>
              <a:t>input</a:t>
            </a:r>
            <a:r>
              <a:rPr lang="el-GR" sz="2800" b="1" dirty="0" smtClean="0"/>
              <a:t>State </a:t>
            </a:r>
            <a:r>
              <a:rPr lang="el-GR" sz="2800" b="1" dirty="0"/>
              <a:t>= digitalRead(</a:t>
            </a:r>
            <a:r>
              <a:rPr lang="el-GR" sz="2800" b="1" dirty="0" err="1"/>
              <a:t>pin</a:t>
            </a:r>
            <a:r>
              <a:rPr lang="el-GR" sz="2800" b="1" dirty="0"/>
              <a:t>)</a:t>
            </a:r>
            <a:r>
              <a:rPr lang="el-GR" sz="2800" dirty="0"/>
              <a:t>).</a:t>
            </a:r>
          </a:p>
          <a:p>
            <a:r>
              <a:rPr lang="el-GR" sz="2800" dirty="0" smtClean="0"/>
              <a:t>2. Αν </a:t>
            </a:r>
            <a:r>
              <a:rPr lang="el-GR" sz="2800" dirty="0"/>
              <a:t>η νέα τιμή έχει αλλάξει σε σχέση με την προηγούμενη κατάσταση </a:t>
            </a:r>
            <a:r>
              <a:rPr lang="el-GR" sz="2800" dirty="0" smtClean="0"/>
              <a:t>(</a:t>
            </a:r>
            <a:r>
              <a:rPr lang="en-US" sz="2800" b="1" dirty="0" smtClean="0"/>
              <a:t>input</a:t>
            </a:r>
            <a:r>
              <a:rPr lang="el-GR" sz="2800" b="1" dirty="0" smtClean="0"/>
              <a:t>State </a:t>
            </a:r>
            <a:r>
              <a:rPr lang="el-GR" sz="2800" b="1" dirty="0"/>
              <a:t>!= </a:t>
            </a:r>
            <a:r>
              <a:rPr lang="el-GR" sz="2800" b="1" dirty="0" err="1" smtClean="0"/>
              <a:t>last</a:t>
            </a:r>
            <a:r>
              <a:rPr lang="en-US" sz="2800" b="1" dirty="0" smtClean="0"/>
              <a:t>input</a:t>
            </a:r>
            <a:r>
              <a:rPr lang="el-GR" sz="2800" b="1" dirty="0" smtClean="0"/>
              <a:t>State</a:t>
            </a:r>
            <a:r>
              <a:rPr lang="el-GR" sz="2800" dirty="0" smtClean="0"/>
              <a:t>), τότε </a:t>
            </a:r>
            <a:r>
              <a:rPr lang="el-GR" sz="2800" u="sng" dirty="0"/>
              <a:t>για ένα μικρό χρονικό διάστημα διαβάζουμε πολλές φορές την είσοδο για </a:t>
            </a:r>
            <a:r>
              <a:rPr lang="el-GR" sz="2800" u="sng" dirty="0" smtClean="0"/>
              <a:t>να επιβεβαιώσουμε </a:t>
            </a:r>
            <a:r>
              <a:rPr lang="el-GR" sz="2800" u="sng" dirty="0"/>
              <a:t>ότι η νέα κατάσταση είναι μόνιμη/επιθυμητή και δεν οφείλεται σε θόρυβο.</a:t>
            </a:r>
          </a:p>
          <a:p>
            <a:r>
              <a:rPr lang="el-GR" sz="2800" dirty="0" smtClean="0"/>
              <a:t>3. Αν </a:t>
            </a:r>
            <a:r>
              <a:rPr lang="el-GR" sz="2800" dirty="0"/>
              <a:t>όλες οι τιμές είναι ίδιες με την αρχική, τότε προάγουμε τη ΝΕΑ κατάσταση σε </a:t>
            </a:r>
            <a:r>
              <a:rPr lang="el-GR" sz="2800" dirty="0" smtClean="0"/>
              <a:t>ΜΟΝΙΜΗ (</a:t>
            </a:r>
            <a:r>
              <a:rPr lang="en-US" sz="2800" b="1" dirty="0" smtClean="0"/>
              <a:t>button</a:t>
            </a:r>
            <a:r>
              <a:rPr lang="el-GR" sz="2800" b="1" dirty="0" err="1" smtClean="0"/>
              <a:t>State</a:t>
            </a:r>
            <a:r>
              <a:rPr lang="el-GR" sz="2800" b="1" dirty="0" smtClean="0"/>
              <a:t> = </a:t>
            </a:r>
            <a:r>
              <a:rPr lang="en-US" sz="2800" b="1" dirty="0" smtClean="0"/>
              <a:t>input</a:t>
            </a:r>
            <a:r>
              <a:rPr lang="el-GR" sz="2800" b="1" dirty="0" err="1" smtClean="0"/>
              <a:t>State</a:t>
            </a:r>
            <a:r>
              <a:rPr lang="el-GR" sz="2800" dirty="0" smtClean="0"/>
              <a:t>).</a:t>
            </a:r>
            <a:endParaRPr lang="el-GR" sz="2800" dirty="0"/>
          </a:p>
        </p:txBody>
      </p:sp>
    </p:spTree>
    <p:extLst>
      <p:ext uri="{BB962C8B-B14F-4D97-AF65-F5344CB8AC3E}">
        <p14:creationId xmlns:p14="http://schemas.microsoft.com/office/powerpoint/2010/main" val="37302548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Συνάρτηση(</a:t>
            </a:r>
            <a:r>
              <a:rPr lang="en-US" dirty="0" smtClean="0"/>
              <a:t>Function</a:t>
            </a:r>
            <a:r>
              <a:rPr lang="el-GR" dirty="0" smtClean="0"/>
              <a:t>)</a:t>
            </a:r>
            <a:endParaRPr lang="el-GR" dirty="0"/>
          </a:p>
        </p:txBody>
      </p:sp>
      <p:sp>
        <p:nvSpPr>
          <p:cNvPr id="3" name="Θέση περιεχομένου 2"/>
          <p:cNvSpPr>
            <a:spLocks noGrp="1"/>
          </p:cNvSpPr>
          <p:nvPr>
            <p:ph idx="1"/>
          </p:nvPr>
        </p:nvSpPr>
        <p:spPr>
          <a:xfrm>
            <a:off x="1097280" y="1845734"/>
            <a:ext cx="10058400" cy="4425670"/>
          </a:xfrm>
        </p:spPr>
        <p:txBody>
          <a:bodyPr>
            <a:normAutofit/>
          </a:bodyPr>
          <a:lstStyle/>
          <a:p>
            <a:r>
              <a:rPr lang="el-GR" sz="2800" dirty="0"/>
              <a:t>Ένα τμήμα κώδικα με ένα όνομα το οποίο έχει σχεδιαστεί για να </a:t>
            </a:r>
            <a:r>
              <a:rPr lang="el-GR" sz="2800" dirty="0" smtClean="0"/>
              <a:t>κάνει </a:t>
            </a:r>
            <a:r>
              <a:rPr lang="el-GR" sz="2800" dirty="0"/>
              <a:t>μια συγκεκριμένη </a:t>
            </a:r>
            <a:r>
              <a:rPr lang="el-GR" sz="2800" dirty="0" smtClean="0"/>
              <a:t>δουλειά</a:t>
            </a:r>
            <a:r>
              <a:rPr lang="en-US" sz="2800" dirty="0" smtClean="0"/>
              <a:t>.</a:t>
            </a:r>
            <a:endParaRPr lang="el-GR" sz="2800" dirty="0" smtClean="0"/>
          </a:p>
          <a:p>
            <a:endParaRPr lang="en-US" sz="2800" dirty="0" smtClean="0"/>
          </a:p>
          <a:p>
            <a:r>
              <a:rPr lang="el-GR" sz="2800" dirty="0" smtClean="0"/>
              <a:t>Γιατί χρησιμοποιούμε συναρτήσεις;</a:t>
            </a:r>
            <a:endParaRPr lang="en-US" sz="2800" dirty="0" smtClean="0"/>
          </a:p>
          <a:p>
            <a:r>
              <a:rPr lang="el-GR" sz="2800" dirty="0"/>
              <a:t>Για να μη γράφουμε τον ίδιο κώδικα πολλές </a:t>
            </a:r>
            <a:r>
              <a:rPr lang="el-GR" sz="2800" dirty="0" smtClean="0"/>
              <a:t>φορές.</a:t>
            </a:r>
            <a:endParaRPr lang="en-US" sz="2800" dirty="0" smtClean="0"/>
          </a:p>
          <a:p>
            <a:r>
              <a:rPr lang="el-GR" sz="2800" dirty="0" smtClean="0"/>
              <a:t>Για </a:t>
            </a:r>
            <a:r>
              <a:rPr lang="el-GR" sz="2800" dirty="0"/>
              <a:t>να σπάμε το πρόγραμμα σε μικρότερα </a:t>
            </a:r>
            <a:r>
              <a:rPr lang="el-GR" sz="2800" dirty="0" smtClean="0"/>
              <a:t>κομμάτια</a:t>
            </a:r>
            <a:r>
              <a:rPr lang="en-US" sz="2800" dirty="0" smtClean="0"/>
              <a:t>.</a:t>
            </a:r>
            <a:r>
              <a:rPr lang="el-GR" sz="2800" dirty="0" smtClean="0"/>
              <a:t> </a:t>
            </a:r>
            <a:endParaRPr lang="en-US" sz="2800" dirty="0" smtClean="0"/>
          </a:p>
          <a:p>
            <a:r>
              <a:rPr lang="el-GR" sz="2800" dirty="0" smtClean="0"/>
              <a:t>Για </a:t>
            </a:r>
            <a:r>
              <a:rPr lang="el-GR" sz="2800" dirty="0"/>
              <a:t>να δομήσουμε επαναλαμβανόμενες ενέργειες που είναι εννοιολογικά </a:t>
            </a:r>
            <a:r>
              <a:rPr lang="el-GR" sz="2800" dirty="0" smtClean="0"/>
              <a:t>αυτόνομες</a:t>
            </a:r>
            <a:r>
              <a:rPr lang="en-US" sz="2800" dirty="0" smtClean="0"/>
              <a:t>.</a:t>
            </a:r>
            <a:endParaRPr lang="el-GR" sz="2800" dirty="0" smtClean="0"/>
          </a:p>
          <a:p>
            <a:endParaRPr lang="el-GR" sz="2800" dirty="0"/>
          </a:p>
          <a:p>
            <a:endParaRPr lang="en-US" sz="2800" dirty="0"/>
          </a:p>
        </p:txBody>
      </p:sp>
    </p:spTree>
    <p:extLst>
      <p:ext uri="{BB962C8B-B14F-4D97-AF65-F5344CB8AC3E}">
        <p14:creationId xmlns:p14="http://schemas.microsoft.com/office/powerpoint/2010/main" val="23915622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Η συνάρτηση </a:t>
            </a:r>
            <a:r>
              <a:rPr lang="en-US" b="1" dirty="0"/>
              <a:t>millis();</a:t>
            </a:r>
            <a:endParaRPr lang="el-GR" b="1" dirty="0"/>
          </a:p>
        </p:txBody>
      </p:sp>
      <p:sp>
        <p:nvSpPr>
          <p:cNvPr id="3" name="Θέση περιεχομένου 2"/>
          <p:cNvSpPr>
            <a:spLocks noGrp="1"/>
          </p:cNvSpPr>
          <p:nvPr>
            <p:ph idx="1"/>
          </p:nvPr>
        </p:nvSpPr>
        <p:spPr/>
        <p:txBody>
          <a:bodyPr>
            <a:noAutofit/>
          </a:bodyPr>
          <a:lstStyle/>
          <a:p>
            <a:r>
              <a:rPr lang="el-GR" sz="2800" dirty="0"/>
              <a:t>Η συνάρτηση αυτή μετράει πόσος χρόνος έχει περάσει (σε milliseconds) από την εκκίνηση της εκτέλεσης του κώδικα. </a:t>
            </a:r>
            <a:endParaRPr lang="el-GR" sz="2800" dirty="0" smtClean="0"/>
          </a:p>
          <a:p>
            <a:r>
              <a:rPr lang="el-GR" sz="2800" dirty="0" smtClean="0"/>
              <a:t>Επειδή </a:t>
            </a:r>
            <a:r>
              <a:rPr lang="el-GR" sz="2800" dirty="0"/>
              <a:t>η τιμή της γίνεται πολύ μεγάλη, πολύ γρήγορα, συνήθως την αποθηκεύουμε σε unsigned long μεταβλητή</a:t>
            </a:r>
            <a:r>
              <a:rPr lang="el-GR" sz="2800" dirty="0" smtClean="0"/>
              <a:t>.</a:t>
            </a:r>
          </a:p>
          <a:p>
            <a:pPr>
              <a:buFont typeface="Wingdings" panose="05000000000000000000" pitchFamily="2" charset="2"/>
              <a:buChar char="q"/>
            </a:pPr>
            <a:r>
              <a:rPr lang="el-GR" sz="2800" b="1" dirty="0"/>
              <a:t>unsigned </a:t>
            </a:r>
            <a:r>
              <a:rPr lang="el-GR" sz="2800" b="1" dirty="0" smtClean="0"/>
              <a:t>long </a:t>
            </a:r>
            <a:r>
              <a:rPr lang="en-US" sz="2800" b="1" dirty="0" smtClean="0"/>
              <a:t>time_passed=millis();</a:t>
            </a:r>
          </a:p>
          <a:p>
            <a:pPr marL="0" indent="0">
              <a:buNone/>
            </a:pPr>
            <a:endParaRPr lang="el-GR" sz="2800" dirty="0" smtClean="0"/>
          </a:p>
          <a:p>
            <a:pPr marL="0" indent="0">
              <a:buNone/>
            </a:pPr>
            <a:r>
              <a:rPr lang="el-GR" sz="2800" dirty="0" smtClean="0"/>
              <a:t>Η </a:t>
            </a:r>
            <a:r>
              <a:rPr lang="el-GR" sz="2800" dirty="0"/>
              <a:t>μεταβλητή θα κάνει </a:t>
            </a:r>
            <a:r>
              <a:rPr lang="el-GR" sz="2800" dirty="0" smtClean="0"/>
              <a:t>overflow(θα γεμίσει τον αποθηκευτικό χώρο) </a:t>
            </a:r>
            <a:r>
              <a:rPr lang="el-GR" sz="2800" dirty="0"/>
              <a:t>σε περίπου </a:t>
            </a:r>
            <a:r>
              <a:rPr lang="el-GR" sz="2800" dirty="0" smtClean="0"/>
              <a:t>50 </a:t>
            </a:r>
            <a:r>
              <a:rPr lang="el-GR" sz="2800" dirty="0"/>
              <a:t>ημέρες.</a:t>
            </a:r>
          </a:p>
        </p:txBody>
      </p:sp>
    </p:spTree>
    <p:extLst>
      <p:ext uri="{BB962C8B-B14F-4D97-AF65-F5344CB8AC3E}">
        <p14:creationId xmlns:p14="http://schemas.microsoft.com/office/powerpoint/2010/main" val="36636012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3517" y="286603"/>
            <a:ext cx="11052163" cy="1450757"/>
          </a:xfrm>
        </p:spPr>
        <p:txBody>
          <a:bodyPr/>
          <a:lstStyle/>
          <a:p>
            <a:r>
              <a:rPr lang="el-GR" dirty="0"/>
              <a:t>Συνάρτηση </a:t>
            </a:r>
            <a:r>
              <a:rPr lang="en-US" dirty="0"/>
              <a:t>Debouncing</a:t>
            </a:r>
            <a:endParaRPr lang="el-GR" dirty="0"/>
          </a:p>
        </p:txBody>
      </p:sp>
      <p:sp>
        <p:nvSpPr>
          <p:cNvPr id="3" name="Θέση περιεχομένου 2"/>
          <p:cNvSpPr>
            <a:spLocks noGrp="1"/>
          </p:cNvSpPr>
          <p:nvPr>
            <p:ph idx="1"/>
          </p:nvPr>
        </p:nvSpPr>
        <p:spPr>
          <a:xfrm>
            <a:off x="103517" y="1845733"/>
            <a:ext cx="11947585" cy="4744847"/>
          </a:xfrm>
        </p:spPr>
        <p:txBody>
          <a:bodyPr numCol="2">
            <a:normAutofit fontScale="92500" lnSpcReduction="20000"/>
          </a:bodyPr>
          <a:lstStyle/>
          <a:p>
            <a:r>
              <a:rPr lang="en-US" dirty="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Debounce</a:t>
            </a:r>
            <a:r>
              <a:rPr lang="en-US" dirty="0">
                <a:solidFill>
                  <a:srgbClr val="008000"/>
                </a:solidFill>
                <a:latin typeface="Courier New" panose="02070309020205020404" pitchFamily="49" charset="0"/>
              </a:rPr>
              <a:t> function. </a:t>
            </a:r>
            <a:endParaRPr lang="el-GR" dirty="0" smtClean="0">
              <a:solidFill>
                <a:srgbClr val="008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Debouncing time. </a:t>
            </a:r>
            <a:endParaRPr lang="el-GR" dirty="0" smtClean="0">
              <a:solidFill>
                <a:srgbClr val="008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debounce_delay</a:t>
            </a:r>
            <a:r>
              <a:rPr lang="en-US" dirty="0">
                <a:solidFill>
                  <a:srgbClr val="804000"/>
                </a:solidFill>
                <a:latin typeface="Courier New" panose="02070309020205020404" pitchFamily="49" charset="0"/>
              </a:rPr>
              <a:t> 50 </a:t>
            </a:r>
            <a:endParaRPr lang="el-GR" dirty="0" smtClean="0">
              <a:solidFill>
                <a:srgbClr val="804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button_pin</a:t>
            </a:r>
            <a:r>
              <a:rPr lang="en-US" dirty="0">
                <a:solidFill>
                  <a:srgbClr val="804000"/>
                </a:solidFill>
                <a:latin typeface="Courier New" panose="02070309020205020404" pitchFamily="49" charset="0"/>
              </a:rPr>
              <a:t> 2 </a:t>
            </a:r>
            <a:endParaRPr lang="el-GR" dirty="0" smtClean="0">
              <a:solidFill>
                <a:srgbClr val="804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Variables.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input_state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last_input_state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unsigned</a:t>
            </a:r>
            <a:r>
              <a:rPr lang="en-US" dirty="0" smtClean="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long</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last_debounce_time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l-GR" dirty="0" smtClean="0">
                <a:solidFill>
                  <a:srgbClr val="000000"/>
                </a:solidFill>
                <a:latin typeface="Courier New" panose="02070309020205020404" pitchFamily="49" charset="0"/>
              </a:rPr>
              <a:t> </a:t>
            </a: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Button value. </a:t>
            </a:r>
            <a:r>
              <a:rPr lang="el-GR" dirty="0" smtClean="0">
                <a:solidFill>
                  <a:srgbClr val="008000"/>
                </a:solidFill>
                <a:latin typeface="Courier New" panose="02070309020205020404" pitchFamily="49" charset="0"/>
              </a:rPr>
              <a:t> </a:t>
            </a: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Debouncing function.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input_with_debounce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input_state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digitalRead</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button_pin</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read the input. </a:t>
            </a:r>
            <a:endParaRPr lang="el-GR"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input_state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last_input_state</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need </a:t>
            </a:r>
            <a:r>
              <a:rPr lang="en-US" dirty="0" err="1">
                <a:solidFill>
                  <a:srgbClr val="008000"/>
                </a:solidFill>
                <a:latin typeface="Courier New" panose="02070309020205020404" pitchFamily="49" charset="0"/>
              </a:rPr>
              <a:t>debouncing</a:t>
            </a:r>
            <a:r>
              <a:rPr lang="en-US" dirty="0">
                <a:solidFill>
                  <a:srgbClr val="008000"/>
                </a:solidFill>
                <a:latin typeface="Courier New" panose="02070309020205020404" pitchFamily="49" charset="0"/>
              </a:rPr>
              <a:t>. </a:t>
            </a:r>
            <a:r>
              <a:rPr lang="el-GR" dirty="0" smtClean="0">
                <a:solidFill>
                  <a:srgbClr val="008000"/>
                </a:solidFill>
                <a:latin typeface="Courier New" panose="02070309020205020404" pitchFamily="49" charset="0"/>
              </a:rPr>
              <a:t> </a:t>
            </a:r>
          </a:p>
          <a:p>
            <a:pPr marL="0" indent="0">
              <a:buNone/>
            </a:pPr>
            <a:r>
              <a:rPr lang="el-GR" dirty="0">
                <a:solidFill>
                  <a:srgbClr val="008000"/>
                </a:solidFill>
                <a:latin typeface="Courier New" panose="02070309020205020404" pitchFamily="49" charset="0"/>
              </a:rPr>
              <a:t> </a:t>
            </a:r>
            <a:r>
              <a:rPr lang="en-US" dirty="0" err="1" smtClean="0">
                <a:solidFill>
                  <a:srgbClr val="000000"/>
                </a:solidFill>
                <a:latin typeface="Courier New" panose="02070309020205020404" pitchFamily="49" charset="0"/>
              </a:rPr>
              <a:t>last_debounce_time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millis</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millis</a:t>
            </a:r>
            <a:r>
              <a:rPr lang="en-US" b="1" dirty="0" smtClean="0">
                <a:solidFill>
                  <a:srgbClr val="000080"/>
                </a:solidFill>
                <a:latin typeface="Courier New" panose="02070309020205020404" pitchFamily="49" charset="0"/>
              </a:rPr>
              <a:t>()-</a:t>
            </a:r>
            <a:r>
              <a:rPr lang="el-GR" b="1" dirty="0" smtClean="0">
                <a:solidFill>
                  <a:srgbClr val="00008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last_debounce_time</a:t>
            </a:r>
            <a:r>
              <a:rPr lang="en-US" b="1" dirty="0">
                <a:solidFill>
                  <a:srgbClr val="000080"/>
                </a:solidFill>
                <a:latin typeface="Courier New" panose="02070309020205020404" pitchFamily="49" charset="0"/>
              </a:rPr>
              <a:t>)&gt;</a:t>
            </a:r>
            <a:r>
              <a:rPr lang="en-US" dirty="0" err="1">
                <a:solidFill>
                  <a:srgbClr val="000000"/>
                </a:solidFill>
                <a:latin typeface="Courier New" panose="02070309020205020404" pitchFamily="49" charset="0"/>
              </a:rPr>
              <a:t>debounce_delay</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don't need </a:t>
            </a:r>
            <a:r>
              <a:rPr lang="en-US" dirty="0" err="1">
                <a:solidFill>
                  <a:srgbClr val="008000"/>
                </a:solidFill>
                <a:latin typeface="Courier New" panose="02070309020205020404" pitchFamily="49" charset="0"/>
              </a:rPr>
              <a:t>debouncing</a:t>
            </a:r>
            <a:r>
              <a:rPr lang="en-US" dirty="0">
                <a:solidFill>
                  <a:srgbClr val="008000"/>
                </a:solidFill>
                <a:latin typeface="Courier New" panose="02070309020205020404" pitchFamily="49" charset="0"/>
              </a:rPr>
              <a:t>. </a:t>
            </a:r>
            <a:r>
              <a:rPr lang="el-GR" dirty="0" smtClean="0">
                <a:solidFill>
                  <a:srgbClr val="008000"/>
                </a:solidFill>
                <a:latin typeface="Courier New" panose="02070309020205020404" pitchFamily="49" charset="0"/>
              </a:rPr>
              <a:t> </a:t>
            </a:r>
          </a:p>
          <a:p>
            <a:pPr marL="0" indent="0">
              <a:buNone/>
            </a:pPr>
            <a:r>
              <a:rPr lang="el-GR" dirty="0">
                <a:solidFill>
                  <a:srgbClr val="008000"/>
                </a:solidFill>
                <a:latin typeface="Courier New" panose="02070309020205020404" pitchFamily="49" charset="0"/>
              </a:rPr>
              <a:t> </a:t>
            </a:r>
            <a:r>
              <a:rPr lang="en-US" dirty="0" err="1" smtClean="0">
                <a:solidFill>
                  <a:srgbClr val="000000"/>
                </a:solidFill>
                <a:latin typeface="Courier New" panose="02070309020205020404" pitchFamily="49" charset="0"/>
              </a:rPr>
              <a:t>button_state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input_state</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change the </a:t>
            </a:r>
            <a:r>
              <a:rPr lang="en-US" dirty="0" err="1">
                <a:solidFill>
                  <a:srgbClr val="008000"/>
                </a:solidFill>
                <a:latin typeface="Courier New" panose="02070309020205020404" pitchFamily="49" charset="0"/>
              </a:rPr>
              <a:t>button_state</a:t>
            </a:r>
            <a:r>
              <a:rPr lang="en-US" dirty="0" smtClean="0">
                <a:solidFill>
                  <a:srgbClr val="00800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last_input_state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input_state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40648743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414068" y="286603"/>
            <a:ext cx="10741612" cy="1450757"/>
          </a:xfrm>
        </p:spPr>
        <p:txBody>
          <a:bodyPr/>
          <a:lstStyle/>
          <a:p>
            <a:r>
              <a:rPr lang="en-US" dirty="0" smtClean="0"/>
              <a:t>Example of </a:t>
            </a:r>
            <a:r>
              <a:rPr lang="en-US" dirty="0"/>
              <a:t>Debouncing</a:t>
            </a:r>
            <a:endParaRPr lang="el-GR" dirty="0"/>
          </a:p>
        </p:txBody>
      </p:sp>
      <p:sp>
        <p:nvSpPr>
          <p:cNvPr id="3" name="Θέση περιεχομένου 2"/>
          <p:cNvSpPr>
            <a:spLocks noGrp="1"/>
          </p:cNvSpPr>
          <p:nvPr>
            <p:ph idx="1"/>
          </p:nvPr>
        </p:nvSpPr>
        <p:spPr>
          <a:xfrm>
            <a:off x="414068" y="1737360"/>
            <a:ext cx="11714672" cy="4715197"/>
          </a:xfrm>
        </p:spPr>
        <p:txBody>
          <a:bodyPr numCol="2">
            <a:normAutofit fontScale="92500" lnSpcReduction="10000"/>
          </a:bodyPr>
          <a:lstStyle/>
          <a:p>
            <a:r>
              <a:rPr lang="en-US" dirty="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Debounce</a:t>
            </a:r>
            <a:r>
              <a:rPr lang="en-US" dirty="0">
                <a:solidFill>
                  <a:srgbClr val="008000"/>
                </a:solidFill>
                <a:latin typeface="Courier New" panose="02070309020205020404" pitchFamily="49" charset="0"/>
              </a:rPr>
              <a:t> function. </a:t>
            </a:r>
            <a:endParaRPr lang="el-GR" dirty="0" smtClean="0">
              <a:solidFill>
                <a:srgbClr val="008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Debouncing time. </a:t>
            </a:r>
            <a:endParaRPr lang="el-GR" dirty="0" smtClean="0">
              <a:solidFill>
                <a:srgbClr val="008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debounce_delay</a:t>
            </a:r>
            <a:r>
              <a:rPr lang="en-US" dirty="0">
                <a:solidFill>
                  <a:srgbClr val="804000"/>
                </a:solidFill>
                <a:latin typeface="Courier New" panose="02070309020205020404" pitchFamily="49" charset="0"/>
              </a:rPr>
              <a:t> 50 </a:t>
            </a:r>
            <a:endParaRPr lang="el-GR" dirty="0" smtClean="0">
              <a:solidFill>
                <a:srgbClr val="804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button_pin</a:t>
            </a:r>
            <a:r>
              <a:rPr lang="en-US" dirty="0">
                <a:solidFill>
                  <a:srgbClr val="804000"/>
                </a:solidFill>
                <a:latin typeface="Courier New" panose="02070309020205020404" pitchFamily="49" charset="0"/>
              </a:rPr>
              <a:t> 13 </a:t>
            </a:r>
            <a:endParaRPr lang="el-GR" dirty="0" smtClean="0">
              <a:solidFill>
                <a:srgbClr val="804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Variables.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input_state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last_input_state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unsigned</a:t>
            </a:r>
            <a:r>
              <a:rPr lang="en-US" dirty="0" smtClean="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long</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last_debounce_time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Button value.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Debouncing function.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input_with_debounce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input_state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button_pin</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read the input. </a:t>
            </a:r>
            <a:endParaRPr lang="el-GR" dirty="0" smtClean="0">
              <a:solidFill>
                <a:srgbClr val="008000"/>
              </a:solidFill>
              <a:latin typeface="Courier New" panose="02070309020205020404" pitchFamily="49" charset="0"/>
            </a:endParaRPr>
          </a:p>
          <a:p>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input_state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last_input_state</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endParaRPr lang="el-GR" b="1" dirty="0" smtClean="0">
              <a:solidFill>
                <a:srgbClr val="000080"/>
              </a:solidFill>
              <a:latin typeface="Courier New" panose="02070309020205020404" pitchFamily="49" charset="0"/>
            </a:endParaRPr>
          </a:p>
          <a:p>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need </a:t>
            </a:r>
            <a:r>
              <a:rPr lang="en-US" dirty="0" err="1">
                <a:solidFill>
                  <a:srgbClr val="008000"/>
                </a:solidFill>
                <a:latin typeface="Courier New" panose="02070309020205020404" pitchFamily="49" charset="0"/>
              </a:rPr>
              <a:t>debouncing</a:t>
            </a:r>
            <a:r>
              <a:rPr lang="en-US" dirty="0">
                <a:solidFill>
                  <a:srgbClr val="008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l-GR" dirty="0">
                <a:solidFill>
                  <a:srgbClr val="000000"/>
                </a:solidFill>
                <a:latin typeface="Courier New" panose="02070309020205020404" pitchFamily="49" charset="0"/>
              </a:rPr>
              <a:t> </a:t>
            </a:r>
            <a:r>
              <a:rPr lang="el-GR"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last_debounce_time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millis</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millis</a:t>
            </a:r>
            <a:r>
              <a:rPr lang="en-US" b="1" dirty="0" smtClean="0">
                <a:solidFill>
                  <a:srgbClr val="000080"/>
                </a:solidFill>
                <a:latin typeface="Courier New" panose="02070309020205020404" pitchFamily="49" charset="0"/>
              </a:rPr>
              <a:t>()-</a:t>
            </a:r>
            <a:r>
              <a:rPr lang="el-GR" b="1" dirty="0" smtClean="0">
                <a:solidFill>
                  <a:srgbClr val="000080"/>
                </a:solidFill>
                <a:latin typeface="Courier New" panose="02070309020205020404" pitchFamily="49" charset="0"/>
              </a:rPr>
              <a:t>  </a:t>
            </a:r>
            <a:r>
              <a:rPr lang="en-US" dirty="0" err="1" smtClean="0">
                <a:solidFill>
                  <a:srgbClr val="000000"/>
                </a:solidFill>
                <a:latin typeface="Courier New" panose="02070309020205020404" pitchFamily="49" charset="0"/>
              </a:rPr>
              <a:t>last_debounce_time</a:t>
            </a:r>
            <a:r>
              <a:rPr lang="en-US" b="1" dirty="0">
                <a:solidFill>
                  <a:srgbClr val="000080"/>
                </a:solidFill>
                <a:latin typeface="Courier New" panose="02070309020205020404" pitchFamily="49" charset="0"/>
              </a:rPr>
              <a:t>)&gt;</a:t>
            </a:r>
            <a:r>
              <a:rPr lang="en-US" dirty="0" err="1">
                <a:solidFill>
                  <a:srgbClr val="000000"/>
                </a:solidFill>
                <a:latin typeface="Courier New" panose="02070309020205020404" pitchFamily="49" charset="0"/>
              </a:rPr>
              <a:t>debounce_delay</a:t>
            </a:r>
            <a:r>
              <a:rPr lang="en-US" b="1" dirty="0" smtClean="0">
                <a:solidFill>
                  <a:srgbClr val="000080"/>
                </a:solidFill>
                <a:latin typeface="Courier New" panose="02070309020205020404" pitchFamily="49" charset="0"/>
              </a:rPr>
              <a:t>){ </a:t>
            </a:r>
            <a:r>
              <a:rPr lang="el-GR" b="1" dirty="0" smtClean="0">
                <a:solidFill>
                  <a:srgbClr val="000080"/>
                </a:solidFill>
                <a:latin typeface="Courier New" panose="02070309020205020404" pitchFamily="49" charset="0"/>
              </a:rPr>
              <a:t>  </a:t>
            </a:r>
          </a:p>
          <a:p>
            <a:r>
              <a:rPr lang="el-GR" b="1" dirty="0">
                <a:solidFill>
                  <a:srgbClr val="000080"/>
                </a:solidFill>
                <a:latin typeface="Courier New" panose="02070309020205020404" pitchFamily="49" charset="0"/>
              </a:rPr>
              <a:t> </a:t>
            </a:r>
            <a:r>
              <a:rPr lang="el-GR" b="1" dirty="0" smtClean="0">
                <a:solidFill>
                  <a:srgbClr val="00008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don't need </a:t>
            </a:r>
            <a:r>
              <a:rPr lang="en-US" dirty="0" err="1">
                <a:solidFill>
                  <a:srgbClr val="008000"/>
                </a:solidFill>
                <a:latin typeface="Courier New" panose="02070309020205020404" pitchFamily="49" charset="0"/>
              </a:rPr>
              <a:t>debouncing</a:t>
            </a:r>
            <a:r>
              <a:rPr lang="en-US" dirty="0" smtClean="0">
                <a:solidFill>
                  <a:srgbClr val="00800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l-GR" dirty="0" smtClean="0">
                <a:solidFill>
                  <a:srgbClr val="000000"/>
                </a:solidFill>
                <a:latin typeface="Courier New" panose="02070309020205020404" pitchFamily="49" charset="0"/>
              </a:rPr>
              <a:t>  </a:t>
            </a:r>
          </a:p>
          <a:p>
            <a:r>
              <a:rPr lang="el-GR" dirty="0">
                <a:solidFill>
                  <a:srgbClr val="000000"/>
                </a:solidFill>
                <a:latin typeface="Courier New" panose="02070309020205020404" pitchFamily="49" charset="0"/>
              </a:rPr>
              <a:t> </a:t>
            </a:r>
            <a:r>
              <a:rPr lang="el-GR"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button_state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input_state</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change the </a:t>
            </a:r>
            <a:r>
              <a:rPr lang="en-US" dirty="0" err="1">
                <a:solidFill>
                  <a:srgbClr val="008000"/>
                </a:solidFill>
                <a:latin typeface="Courier New" panose="02070309020205020404" pitchFamily="49" charset="0"/>
              </a:rPr>
              <a:t>button_state</a:t>
            </a:r>
            <a:r>
              <a:rPr lang="en-US" dirty="0" smtClean="0">
                <a:solidFill>
                  <a:srgbClr val="00800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last_input_state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input_state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button_state</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35275689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3517" y="286603"/>
            <a:ext cx="11052163" cy="1450757"/>
          </a:xfrm>
        </p:spPr>
        <p:txBody>
          <a:bodyPr/>
          <a:lstStyle/>
          <a:p>
            <a:r>
              <a:rPr lang="en-US" dirty="0"/>
              <a:t>Example of </a:t>
            </a:r>
            <a:r>
              <a:rPr lang="en-US" dirty="0" smtClean="0"/>
              <a:t>Debouncing</a:t>
            </a:r>
            <a:r>
              <a:rPr lang="el-GR" dirty="0" smtClean="0"/>
              <a:t>(Συνέχεια)</a:t>
            </a:r>
            <a:endParaRPr lang="el-GR" dirty="0"/>
          </a:p>
        </p:txBody>
      </p:sp>
      <p:sp>
        <p:nvSpPr>
          <p:cNvPr id="3" name="Θέση περιεχομένου 2"/>
          <p:cNvSpPr>
            <a:spLocks noGrp="1"/>
          </p:cNvSpPr>
          <p:nvPr>
            <p:ph idx="1"/>
          </p:nvPr>
        </p:nvSpPr>
        <p:spPr>
          <a:xfrm>
            <a:off x="103517" y="1845734"/>
            <a:ext cx="12088483" cy="4365286"/>
          </a:xfrm>
        </p:spPr>
        <p:txBody>
          <a:bodyPr numCol="2">
            <a:normAutofit lnSpcReduction="10000"/>
          </a:bodyPr>
          <a:lstStyle/>
          <a:p>
            <a:r>
              <a:rPr lang="en-US" dirty="0">
                <a:solidFill>
                  <a:srgbClr val="008000"/>
                </a:solidFill>
                <a:latin typeface="Courier New" panose="02070309020205020404" pitchFamily="49" charset="0"/>
              </a:rPr>
              <a:t>//Example.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led_state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last_button_state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button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led 12 </a:t>
            </a:r>
            <a:r>
              <a:rPr lang="en-US" dirty="0">
                <a:solidFill>
                  <a:srgbClr val="008000"/>
                </a:solidFill>
                <a:latin typeface="Courier New" panose="02070309020205020404" pitchFamily="49" charset="0"/>
              </a:rPr>
              <a:t>//#define </a:t>
            </a:r>
            <a:r>
              <a:rPr lang="en-US" dirty="0" err="1">
                <a:solidFill>
                  <a:srgbClr val="008000"/>
                </a:solidFill>
                <a:latin typeface="Courier New" panose="02070309020205020404" pitchFamily="49" charset="0"/>
              </a:rPr>
              <a:t>button_pin</a:t>
            </a:r>
            <a:r>
              <a:rPr lang="en-US" dirty="0">
                <a:solidFill>
                  <a:srgbClr val="008000"/>
                </a:solidFill>
                <a:latin typeface="Courier New" panose="02070309020205020404" pitchFamily="49" charset="0"/>
              </a:rPr>
              <a:t> 13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button_pin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endParaRPr lang="el-GR" dirty="0" smtClean="0">
              <a:solidFill>
                <a:srgbClr val="8000FF"/>
              </a:solidFill>
              <a:latin typeface="Courier New" panose="02070309020205020404" pitchFamily="49" charset="0"/>
            </a:endParaRPr>
          </a:p>
          <a:p>
            <a:endParaRPr lang="el-GR" dirty="0">
              <a:solidFill>
                <a:srgbClr val="8000FF"/>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button</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input_with_debounce</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READ THE BUTTONS'S VALUE.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last_button_state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button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HIGH</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endParaRPr lang="el-GR" b="1" dirty="0" smtClean="0">
              <a:solidFill>
                <a:srgbClr val="000080"/>
              </a:solidFill>
              <a:latin typeface="Courier New" panose="02070309020205020404" pitchFamily="49" charset="0"/>
            </a:endParaRPr>
          </a:p>
          <a:p>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IF THE </a:t>
            </a:r>
            <a:r>
              <a:rPr lang="en-US" dirty="0" err="1">
                <a:solidFill>
                  <a:srgbClr val="008000"/>
                </a:solidFill>
                <a:latin typeface="Courier New" panose="02070309020205020404" pitchFamily="49" charset="0"/>
              </a:rPr>
              <a:t>button_state</a:t>
            </a:r>
            <a:r>
              <a:rPr lang="en-US" dirty="0">
                <a:solidFill>
                  <a:srgbClr val="008000"/>
                </a:solidFill>
                <a:latin typeface="Courier New" panose="02070309020205020404" pitchFamily="49" charset="0"/>
              </a:rPr>
              <a:t> CHANGES. </a:t>
            </a:r>
            <a:r>
              <a:rPr lang="el-GR" dirty="0" smtClean="0">
                <a:solidFill>
                  <a:srgbClr val="008000"/>
                </a:solidFill>
                <a:latin typeface="Courier New" panose="02070309020205020404" pitchFamily="49" charset="0"/>
              </a:rPr>
              <a:t> </a:t>
            </a:r>
          </a:p>
          <a:p>
            <a:r>
              <a:rPr lang="el-GR" dirty="0">
                <a:solidFill>
                  <a:srgbClr val="008000"/>
                </a:solidFill>
                <a:latin typeface="Courier New" panose="02070309020205020404" pitchFamily="49" charset="0"/>
              </a:rPr>
              <a:t> </a:t>
            </a:r>
            <a:r>
              <a:rPr lang="el-GR" dirty="0" smtClean="0">
                <a:solidFill>
                  <a:srgbClr val="008000"/>
                </a:solidFill>
                <a:latin typeface="Courier New" panose="02070309020205020404" pitchFamily="49" charset="0"/>
              </a:rPr>
              <a:t> </a:t>
            </a:r>
            <a:r>
              <a:rPr lang="en-US" dirty="0" err="1" smtClean="0">
                <a:solidFill>
                  <a:srgbClr val="000000"/>
                </a:solidFill>
                <a:latin typeface="Courier New" panose="02070309020205020404" pitchFamily="49" charset="0"/>
              </a:rPr>
              <a:t>led_state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led_state</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CHANGE THE LED'S STATE. </a:t>
            </a:r>
            <a:r>
              <a:rPr lang="el-GR" dirty="0" smtClean="0">
                <a:solidFill>
                  <a:srgbClr val="008000"/>
                </a:solidFill>
                <a:latin typeface="Courier New" panose="02070309020205020404" pitchFamily="49" charset="0"/>
              </a:rPr>
              <a:t> </a:t>
            </a:r>
          </a:p>
          <a:p>
            <a:r>
              <a:rPr lang="el-GR" dirty="0">
                <a:solidFill>
                  <a:srgbClr val="008000"/>
                </a:solidFill>
                <a:latin typeface="Courier New" panose="02070309020205020404" pitchFamily="49" charset="0"/>
              </a:rPr>
              <a:t> </a:t>
            </a:r>
            <a:r>
              <a:rPr lang="el-GR" dirty="0" smtClean="0">
                <a:solidFill>
                  <a:srgbClr val="008000"/>
                </a:solidFill>
                <a:latin typeface="Courier New" panose="02070309020205020404" pitchFamily="49" charset="0"/>
              </a:rPr>
              <a:t> </a:t>
            </a: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last_button_state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button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17889173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Δίοδος</a:t>
            </a:r>
            <a:endParaRPr lang="el-GR" dirty="0"/>
          </a:p>
        </p:txBody>
      </p:sp>
      <p:sp>
        <p:nvSpPr>
          <p:cNvPr id="3" name="Θέση περιεχομένου 2"/>
          <p:cNvSpPr>
            <a:spLocks noGrp="1"/>
          </p:cNvSpPr>
          <p:nvPr>
            <p:ph idx="1"/>
          </p:nvPr>
        </p:nvSpPr>
        <p:spPr>
          <a:xfrm>
            <a:off x="1097280" y="1737361"/>
            <a:ext cx="10058400" cy="2627606"/>
          </a:xfrm>
        </p:spPr>
        <p:txBody>
          <a:bodyPr>
            <a:normAutofit/>
          </a:bodyPr>
          <a:lstStyle/>
          <a:p>
            <a:r>
              <a:rPr lang="el-GR" sz="2800" dirty="0" smtClean="0"/>
              <a:t>Η δίοδος </a:t>
            </a:r>
            <a:r>
              <a:rPr lang="el-GR" sz="2800" dirty="0"/>
              <a:t>επιτρέπει στο ηλεκτρικό ρεύμα να περάσει από τη μια κατεύθυνση, αλλά μπλοκάρει την κίνηση από την αντίθετη κατεύθυνση</a:t>
            </a:r>
            <a:r>
              <a:rPr lang="el-GR" sz="2800" dirty="0" smtClean="0"/>
              <a:t>.</a:t>
            </a:r>
          </a:p>
          <a:p>
            <a:r>
              <a:rPr lang="el-GR" sz="2800" dirty="0" smtClean="0"/>
              <a:t> </a:t>
            </a:r>
            <a:r>
              <a:rPr lang="el-GR" sz="2800" dirty="0"/>
              <a:t>Έτσι, </a:t>
            </a:r>
            <a:r>
              <a:rPr lang="el-GR" sz="2800" dirty="0" smtClean="0"/>
              <a:t>μπορεί </a:t>
            </a:r>
            <a:r>
              <a:rPr lang="el-GR" sz="2800" dirty="0"/>
              <a:t>να θεωρηθεί ως μια ηλεκτρονική εκδοχή της βαλβίδας, η </a:t>
            </a:r>
            <a:r>
              <a:rPr lang="el-GR" sz="2800" dirty="0" smtClean="0"/>
              <a:t>οποία </a:t>
            </a:r>
            <a:r>
              <a:rPr lang="el-GR" sz="2800" dirty="0"/>
              <a:t>για παράδειγμα, σε ένα σωλήνα νερού, δεν επιτρέπει ροή αντίθετη από την επιθυμητή.</a:t>
            </a:r>
          </a:p>
        </p:txBody>
      </p:sp>
      <p:pic>
        <p:nvPicPr>
          <p:cNvPr id="4" name="Εικόνα 3"/>
          <p:cNvPicPr>
            <a:picLocks noChangeAspect="1"/>
          </p:cNvPicPr>
          <p:nvPr/>
        </p:nvPicPr>
        <p:blipFill rotWithShape="1">
          <a:blip r:embed="rId2"/>
          <a:srcRect t="9923" b="12063"/>
          <a:stretch/>
        </p:blipFill>
        <p:spPr>
          <a:xfrm>
            <a:off x="2584123" y="4261450"/>
            <a:ext cx="7084714" cy="2000538"/>
          </a:xfrm>
          <a:prstGeom prst="rect">
            <a:avLst/>
          </a:prstGeom>
        </p:spPr>
      </p:pic>
    </p:spTree>
    <p:extLst>
      <p:ext uri="{BB962C8B-B14F-4D97-AF65-F5344CB8AC3E}">
        <p14:creationId xmlns:p14="http://schemas.microsoft.com/office/powerpoint/2010/main" val="1853074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 1</a:t>
            </a:r>
            <a:endParaRPr lang="el-GR" dirty="0"/>
          </a:p>
        </p:txBody>
      </p:sp>
      <p:sp>
        <p:nvSpPr>
          <p:cNvPr id="3" name="Θέση περιεχομένου 2"/>
          <p:cNvSpPr>
            <a:spLocks noGrp="1"/>
          </p:cNvSpPr>
          <p:nvPr>
            <p:ph idx="1"/>
          </p:nvPr>
        </p:nvSpPr>
        <p:spPr>
          <a:xfrm>
            <a:off x="1097280" y="1845733"/>
            <a:ext cx="6105777" cy="4322153"/>
          </a:xfrm>
        </p:spPr>
        <p:txBody>
          <a:bodyPr>
            <a:normAutofit fontScale="92500" lnSpcReduction="10000"/>
          </a:bodyPr>
          <a:lstStyle/>
          <a:p>
            <a:r>
              <a:rPr lang="en-US" sz="2800" b="1" dirty="0"/>
              <a:t>Make a led blink.</a:t>
            </a:r>
            <a:endParaRPr lang="el-GR" sz="2800" b="1" dirty="0"/>
          </a:p>
          <a:p>
            <a:r>
              <a:rPr lang="el-GR" sz="2800" dirty="0"/>
              <a:t>Το λαμπάκι να ανάβει για 1 </a:t>
            </a:r>
            <a:r>
              <a:rPr lang="el-GR" sz="2800" dirty="0" smtClean="0"/>
              <a:t>δευτερόλεπτο</a:t>
            </a:r>
            <a:r>
              <a:rPr lang="en-US" sz="2800" dirty="0" smtClean="0"/>
              <a:t> </a:t>
            </a:r>
            <a:r>
              <a:rPr lang="el-GR" sz="2800" dirty="0" smtClean="0"/>
              <a:t>και </a:t>
            </a:r>
            <a:r>
              <a:rPr lang="el-GR" sz="2800" dirty="0"/>
              <a:t>μετά να σβήνει για 1 δευτερόλεπτο</a:t>
            </a:r>
            <a:r>
              <a:rPr lang="en-US" sz="2800" dirty="0" smtClean="0"/>
              <a:t>.</a:t>
            </a:r>
          </a:p>
          <a:p>
            <a:r>
              <a:rPr lang="el-GR" sz="2800" b="1" dirty="0" smtClean="0"/>
              <a:t>Να χρησιμοποιήσουμε μόνο μία </a:t>
            </a:r>
            <a:r>
              <a:rPr lang="en-US" sz="2800" b="1" dirty="0" smtClean="0"/>
              <a:t>digitalWrite();.</a:t>
            </a:r>
          </a:p>
          <a:p>
            <a:endParaRPr lang="el-GR" sz="2800" b="1" dirty="0"/>
          </a:p>
          <a:p>
            <a:r>
              <a:rPr lang="el-GR" sz="2800" dirty="0"/>
              <a:t>Υλικά:  </a:t>
            </a:r>
            <a:endParaRPr lang="en-US" sz="2800" dirty="0"/>
          </a:p>
          <a:p>
            <a:pPr>
              <a:buFont typeface="Wingdings" panose="05000000000000000000" pitchFamily="2" charset="2"/>
              <a:buChar char="Ø"/>
            </a:pPr>
            <a:r>
              <a:rPr lang="el-GR" sz="2800" dirty="0"/>
              <a:t>LED </a:t>
            </a:r>
            <a:endParaRPr lang="en-US" sz="2800" dirty="0"/>
          </a:p>
          <a:p>
            <a:pPr>
              <a:buFont typeface="Wingdings" panose="05000000000000000000" pitchFamily="2" charset="2"/>
              <a:buChar char="Ø"/>
            </a:pPr>
            <a:r>
              <a:rPr lang="el-GR" sz="2800" dirty="0"/>
              <a:t>Αντίσταση 220 Ohm</a:t>
            </a:r>
          </a:p>
          <a:p>
            <a:endParaRPr lang="el-GR" dirty="0"/>
          </a:p>
        </p:txBody>
      </p:sp>
      <p:pic>
        <p:nvPicPr>
          <p:cNvPr id="4" name="Εικόνα 3"/>
          <p:cNvPicPr>
            <a:picLocks noChangeAspect="1"/>
          </p:cNvPicPr>
          <p:nvPr/>
        </p:nvPicPr>
        <p:blipFill>
          <a:blip r:embed="rId2"/>
          <a:stretch>
            <a:fillRect/>
          </a:stretch>
        </p:blipFill>
        <p:spPr>
          <a:xfrm>
            <a:off x="7040880" y="1845734"/>
            <a:ext cx="4114800" cy="4457700"/>
          </a:xfrm>
          <a:prstGeom prst="rect">
            <a:avLst/>
          </a:prstGeom>
        </p:spPr>
      </p:pic>
    </p:spTree>
    <p:extLst>
      <p:ext uri="{BB962C8B-B14F-4D97-AF65-F5344CB8AC3E}">
        <p14:creationId xmlns:p14="http://schemas.microsoft.com/office/powerpoint/2010/main" val="21135492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Εξοικονόμηση </a:t>
            </a:r>
            <a:r>
              <a:rPr lang="en-US" dirty="0"/>
              <a:t>Pin</a:t>
            </a:r>
            <a:endParaRPr lang="el-GR" dirty="0"/>
          </a:p>
        </p:txBody>
      </p:sp>
      <p:sp>
        <p:nvSpPr>
          <p:cNvPr id="3" name="Θέση περιεχομένου 2"/>
          <p:cNvSpPr>
            <a:spLocks noGrp="1"/>
          </p:cNvSpPr>
          <p:nvPr>
            <p:ph idx="1"/>
          </p:nvPr>
        </p:nvSpPr>
        <p:spPr>
          <a:xfrm>
            <a:off x="5990183" y="2919976"/>
            <a:ext cx="5605444" cy="2255036"/>
          </a:xfrm>
        </p:spPr>
        <p:txBody>
          <a:bodyPr>
            <a:normAutofit/>
          </a:bodyPr>
          <a:lstStyle/>
          <a:p>
            <a:r>
              <a:rPr lang="el-GR" sz="2800" dirty="0" smtClean="0"/>
              <a:t>Επειδή οι θύρες του </a:t>
            </a:r>
            <a:r>
              <a:rPr lang="en-US" sz="2800" dirty="0" smtClean="0"/>
              <a:t>Arduino </a:t>
            </a:r>
            <a:r>
              <a:rPr lang="el-GR" sz="2800" dirty="0" smtClean="0"/>
              <a:t>είναι περιορισμένες σε μεγάλα </a:t>
            </a:r>
            <a:r>
              <a:rPr lang="en-US" sz="2800" dirty="0" smtClean="0"/>
              <a:t>project </a:t>
            </a:r>
            <a:r>
              <a:rPr lang="el-GR" sz="2800" dirty="0" smtClean="0"/>
              <a:t>που θα κάνουμε θα αναγκαστούμε να βρούμε τρόπους για την εξοικονόμηση θυρών.</a:t>
            </a:r>
            <a:endParaRPr lang="el-GR" sz="2800" dirty="0"/>
          </a:p>
        </p:txBody>
      </p:sp>
      <p:pic>
        <p:nvPicPr>
          <p:cNvPr id="4" name="Εικόνα 3"/>
          <p:cNvPicPr>
            <a:picLocks noChangeAspect="1"/>
          </p:cNvPicPr>
          <p:nvPr/>
        </p:nvPicPr>
        <p:blipFill>
          <a:blip r:embed="rId2"/>
          <a:stretch>
            <a:fillRect/>
          </a:stretch>
        </p:blipFill>
        <p:spPr>
          <a:xfrm>
            <a:off x="1243075" y="1899672"/>
            <a:ext cx="4307161" cy="4295644"/>
          </a:xfrm>
          <a:prstGeom prst="rect">
            <a:avLst/>
          </a:prstGeom>
        </p:spPr>
      </p:pic>
    </p:spTree>
    <p:extLst>
      <p:ext uri="{BB962C8B-B14F-4D97-AF65-F5344CB8AC3E}">
        <p14:creationId xmlns:p14="http://schemas.microsoft.com/office/powerpoint/2010/main" val="33786005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234844"/>
            <a:ext cx="10058400" cy="1450757"/>
          </a:xfrm>
        </p:spPr>
        <p:txBody>
          <a:bodyPr/>
          <a:lstStyle/>
          <a:p>
            <a:r>
              <a:rPr lang="el-GR" dirty="0"/>
              <a:t>Εξοικονόμηση </a:t>
            </a:r>
            <a:r>
              <a:rPr lang="en-US" dirty="0"/>
              <a:t>Pin</a:t>
            </a:r>
            <a:endParaRPr lang="el-GR" dirty="0"/>
          </a:p>
        </p:txBody>
      </p:sp>
      <p:sp>
        <p:nvSpPr>
          <p:cNvPr id="3" name="Θέση περιεχομένου 2"/>
          <p:cNvSpPr>
            <a:spLocks noGrp="1"/>
          </p:cNvSpPr>
          <p:nvPr>
            <p:ph idx="1"/>
          </p:nvPr>
        </p:nvSpPr>
        <p:spPr>
          <a:xfrm>
            <a:off x="1097280" y="2053086"/>
            <a:ext cx="10058400" cy="3816007"/>
          </a:xfrm>
        </p:spPr>
        <p:txBody>
          <a:bodyPr>
            <a:normAutofit/>
          </a:bodyPr>
          <a:lstStyle/>
          <a:p>
            <a:r>
              <a:rPr lang="el-GR" sz="2800" u="sng" dirty="0"/>
              <a:t>Με τη βοήθεια δύο διόδων </a:t>
            </a:r>
            <a:r>
              <a:rPr lang="el-GR" sz="2800" u="sng" dirty="0" smtClean="0"/>
              <a:t> μπορούμε </a:t>
            </a:r>
            <a:r>
              <a:rPr lang="el-GR" sz="2800" u="sng" dirty="0"/>
              <a:t>να συνδέσουμε και τρίτο διακόπτη, πάνω σε δύο ακροδέκτες του Arduino! </a:t>
            </a:r>
            <a:r>
              <a:rPr lang="el-GR" sz="2800" dirty="0"/>
              <a:t>Οι δίοδοι προστέθηκαν ώστε ο τρίτος διακόπτης να μη βραχυκυκλώνει τους ακροδέκτες. </a:t>
            </a:r>
            <a:endParaRPr lang="el-GR" sz="2800" dirty="0" smtClean="0"/>
          </a:p>
          <a:p>
            <a:r>
              <a:rPr lang="el-GR" sz="2800" dirty="0" smtClean="0"/>
              <a:t>Αν </a:t>
            </a:r>
            <a:r>
              <a:rPr lang="el-GR" sz="2800" dirty="0"/>
              <a:t>συνέβαινε κάτι τέτοιο οι ακροδέκτες θα βρίσκονταν πάντα στην ίδια κατάσταση και θα ήταν αδύνατο για το πρόγραμμα να διακρίνει ποιος διακόπτης είναι πατημένος κάθε φορά.</a:t>
            </a:r>
          </a:p>
        </p:txBody>
      </p:sp>
    </p:spTree>
    <p:extLst>
      <p:ext uri="{BB962C8B-B14F-4D97-AF65-F5344CB8AC3E}">
        <p14:creationId xmlns:p14="http://schemas.microsoft.com/office/powerpoint/2010/main" val="32223601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Εξοικονόμηση </a:t>
            </a:r>
            <a:r>
              <a:rPr lang="en-US" dirty="0"/>
              <a:t>Pin</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946073" y="1811757"/>
            <a:ext cx="10360813" cy="4474513"/>
          </a:xfrm>
          <a:prstGeom prst="rect">
            <a:avLst/>
          </a:prstGeom>
        </p:spPr>
      </p:pic>
    </p:spTree>
    <p:extLst>
      <p:ext uri="{BB962C8B-B14F-4D97-AF65-F5344CB8AC3E}">
        <p14:creationId xmlns:p14="http://schemas.microsoft.com/office/powerpoint/2010/main" val="42031768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Εξοικονόμηση </a:t>
            </a:r>
            <a:r>
              <a:rPr lang="en-US" dirty="0"/>
              <a:t>Pin</a:t>
            </a:r>
            <a:endParaRPr lang="el-GR" dirty="0"/>
          </a:p>
        </p:txBody>
      </p:sp>
      <p:sp>
        <p:nvSpPr>
          <p:cNvPr id="3" name="Θέση περιεχομένου 2"/>
          <p:cNvSpPr>
            <a:spLocks noGrp="1"/>
          </p:cNvSpPr>
          <p:nvPr>
            <p:ph idx="1"/>
          </p:nvPr>
        </p:nvSpPr>
        <p:spPr/>
        <p:txBody>
          <a:bodyPr>
            <a:normAutofit/>
          </a:bodyPr>
          <a:lstStyle/>
          <a:p>
            <a:r>
              <a:rPr lang="el-GR" sz="2800" dirty="0"/>
              <a:t>Χρησιμοποιώντας διόδους, σε k ακροδέκτες του Arduino μπορούμε να συνδέουμε (2^k)-1 διακόπτες! </a:t>
            </a:r>
            <a:endParaRPr lang="el-GR" sz="2800" dirty="0" smtClean="0"/>
          </a:p>
        </p:txBody>
      </p:sp>
      <p:pic>
        <p:nvPicPr>
          <p:cNvPr id="4" name="Εικόνα 3"/>
          <p:cNvPicPr>
            <a:picLocks noChangeAspect="1"/>
          </p:cNvPicPr>
          <p:nvPr/>
        </p:nvPicPr>
        <p:blipFill rotWithShape="1">
          <a:blip r:embed="rId2"/>
          <a:srcRect l="3222" t="3001" r="5555" b="2620"/>
          <a:stretch/>
        </p:blipFill>
        <p:spPr>
          <a:xfrm>
            <a:off x="3166757" y="2700070"/>
            <a:ext cx="5919446" cy="3513340"/>
          </a:xfrm>
          <a:prstGeom prst="rect">
            <a:avLst/>
          </a:prstGeom>
        </p:spPr>
      </p:pic>
    </p:spTree>
    <p:extLst>
      <p:ext uri="{BB962C8B-B14F-4D97-AF65-F5344CB8AC3E}">
        <p14:creationId xmlns:p14="http://schemas.microsoft.com/office/powerpoint/2010/main" val="1176844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Εξοικονόμηση </a:t>
            </a:r>
            <a:r>
              <a:rPr lang="en-US" dirty="0"/>
              <a:t>Pin</a:t>
            </a:r>
            <a:endParaRPr lang="el-GR" dirty="0"/>
          </a:p>
        </p:txBody>
      </p:sp>
      <p:sp>
        <p:nvSpPr>
          <p:cNvPr id="3" name="Θέση περιεχομένου 2"/>
          <p:cNvSpPr>
            <a:spLocks noGrp="1"/>
          </p:cNvSpPr>
          <p:nvPr>
            <p:ph idx="1"/>
          </p:nvPr>
        </p:nvSpPr>
        <p:spPr>
          <a:xfrm>
            <a:off x="1097280" y="5520906"/>
            <a:ext cx="10058400" cy="767751"/>
          </a:xfrm>
        </p:spPr>
        <p:txBody>
          <a:bodyPr>
            <a:normAutofit/>
          </a:bodyPr>
          <a:lstStyle/>
          <a:p>
            <a:pPr lvl="0" algn="ctr">
              <a:buClr>
                <a:srgbClr val="1CADE4"/>
              </a:buClr>
            </a:pPr>
            <a:r>
              <a:rPr lang="el-GR" sz="2800" u="sng" dirty="0">
                <a:solidFill>
                  <a:prstClr val="black">
                    <a:lumMod val="75000"/>
                    <a:lumOff val="25000"/>
                  </a:prstClr>
                </a:solidFill>
              </a:rPr>
              <a:t>Διασύνδεση επτά διακοπτών, επάνω σε τρεις ακροδέκτες.</a:t>
            </a:r>
          </a:p>
          <a:p>
            <a:pPr algn="ctr"/>
            <a:endParaRPr lang="el-GR" dirty="0"/>
          </a:p>
        </p:txBody>
      </p:sp>
      <p:pic>
        <p:nvPicPr>
          <p:cNvPr id="4" name="Εικόνα 3"/>
          <p:cNvPicPr>
            <a:picLocks noChangeAspect="1"/>
          </p:cNvPicPr>
          <p:nvPr/>
        </p:nvPicPr>
        <p:blipFill>
          <a:blip r:embed="rId2"/>
          <a:stretch>
            <a:fillRect/>
          </a:stretch>
        </p:blipFill>
        <p:spPr>
          <a:xfrm>
            <a:off x="341135" y="2193600"/>
            <a:ext cx="11570689" cy="3327306"/>
          </a:xfrm>
          <a:prstGeom prst="rect">
            <a:avLst/>
          </a:prstGeom>
        </p:spPr>
      </p:pic>
    </p:spTree>
    <p:extLst>
      <p:ext uri="{BB962C8B-B14F-4D97-AF65-F5344CB8AC3E}">
        <p14:creationId xmlns:p14="http://schemas.microsoft.com/office/powerpoint/2010/main" val="35298736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Εξοικονόμηση </a:t>
            </a:r>
            <a:r>
              <a:rPr lang="en-US" dirty="0"/>
              <a:t>Pin</a:t>
            </a:r>
            <a:endParaRPr lang="el-GR" dirty="0"/>
          </a:p>
        </p:txBody>
      </p:sp>
      <p:sp>
        <p:nvSpPr>
          <p:cNvPr id="3" name="Θέση περιεχομένου 2"/>
          <p:cNvSpPr>
            <a:spLocks noGrp="1"/>
          </p:cNvSpPr>
          <p:nvPr>
            <p:ph idx="1"/>
          </p:nvPr>
        </p:nvSpPr>
        <p:spPr>
          <a:xfrm>
            <a:off x="1097280" y="1845734"/>
            <a:ext cx="10058400" cy="521355"/>
          </a:xfrm>
        </p:spPr>
        <p:txBody>
          <a:bodyPr>
            <a:normAutofit/>
          </a:bodyPr>
          <a:lstStyle/>
          <a:p>
            <a:pPr algn="ctr"/>
            <a:r>
              <a:rPr lang="el-GR" sz="2800" dirty="0"/>
              <a:t>Πολλά </a:t>
            </a:r>
            <a:r>
              <a:rPr lang="en-US" sz="2800" dirty="0"/>
              <a:t>Buttons </a:t>
            </a:r>
            <a:r>
              <a:rPr lang="el-GR" sz="2800" dirty="0"/>
              <a:t>σε 1 </a:t>
            </a:r>
            <a:r>
              <a:rPr lang="en-US" sz="2800" dirty="0"/>
              <a:t>Analog </a:t>
            </a:r>
            <a:r>
              <a:rPr lang="en-US" sz="2800" dirty="0" smtClean="0"/>
              <a:t>Pin.</a:t>
            </a:r>
            <a:endParaRPr lang="el-GR" sz="2800" dirty="0"/>
          </a:p>
        </p:txBody>
      </p:sp>
      <p:pic>
        <p:nvPicPr>
          <p:cNvPr id="4" name="Εικόνα 3"/>
          <p:cNvPicPr>
            <a:picLocks noChangeAspect="1"/>
          </p:cNvPicPr>
          <p:nvPr/>
        </p:nvPicPr>
        <p:blipFill>
          <a:blip r:embed="rId2"/>
          <a:stretch>
            <a:fillRect/>
          </a:stretch>
        </p:blipFill>
        <p:spPr>
          <a:xfrm>
            <a:off x="298693" y="2367089"/>
            <a:ext cx="11660394" cy="3912942"/>
          </a:xfrm>
          <a:prstGeom prst="rect">
            <a:avLst/>
          </a:prstGeom>
        </p:spPr>
      </p:pic>
    </p:spTree>
    <p:extLst>
      <p:ext uri="{BB962C8B-B14F-4D97-AF65-F5344CB8AC3E}">
        <p14:creationId xmlns:p14="http://schemas.microsoft.com/office/powerpoint/2010/main" val="14891227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Εξοικονόμηση </a:t>
            </a:r>
            <a:r>
              <a:rPr lang="en-US" dirty="0"/>
              <a:t>Pin</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967567" y="2396787"/>
            <a:ext cx="10058400" cy="3848877"/>
          </a:xfrm>
          <a:prstGeom prst="rect">
            <a:avLst/>
          </a:prstGeom>
        </p:spPr>
      </p:pic>
      <p:pic>
        <p:nvPicPr>
          <p:cNvPr id="5" name="Εικόνα 4"/>
          <p:cNvPicPr>
            <a:picLocks noChangeAspect="1"/>
          </p:cNvPicPr>
          <p:nvPr/>
        </p:nvPicPr>
        <p:blipFill rotWithShape="1">
          <a:blip r:embed="rId3"/>
          <a:srcRect t="9942"/>
          <a:stretch/>
        </p:blipFill>
        <p:spPr>
          <a:xfrm>
            <a:off x="7568601" y="1802921"/>
            <a:ext cx="824284" cy="593866"/>
          </a:xfrm>
          <a:prstGeom prst="rect">
            <a:avLst/>
          </a:prstGeom>
        </p:spPr>
      </p:pic>
      <p:sp>
        <p:nvSpPr>
          <p:cNvPr id="6" name="TextBox 5"/>
          <p:cNvSpPr txBox="1"/>
          <p:nvPr/>
        </p:nvSpPr>
        <p:spPr>
          <a:xfrm>
            <a:off x="2290775" y="5715775"/>
            <a:ext cx="6102110" cy="1059777"/>
          </a:xfrm>
          <a:prstGeom prst="rect">
            <a:avLst/>
          </a:prstGeom>
          <a:noFill/>
        </p:spPr>
        <p:txBody>
          <a:bodyPr wrap="square" rtlCol="0">
            <a:spAutoFit/>
          </a:bodyPr>
          <a:lstStyle/>
          <a:p>
            <a:pPr marL="91440" lvl="0" indent="-91440" algn="ctr" defTabSz="914400">
              <a:lnSpc>
                <a:spcPct val="90000"/>
              </a:lnSpc>
              <a:spcBef>
                <a:spcPts val="1200"/>
              </a:spcBef>
              <a:spcAft>
                <a:spcPts val="200"/>
              </a:spcAft>
              <a:buClr>
                <a:srgbClr val="1CADE4"/>
              </a:buClr>
              <a:buSzPct val="100000"/>
              <a:buFont typeface="Calibri" panose="020F0502020204030204" pitchFamily="34" charset="0"/>
              <a:buChar char=" "/>
            </a:pPr>
            <a:r>
              <a:rPr lang="el-GR" sz="2800" dirty="0">
                <a:solidFill>
                  <a:prstClr val="black">
                    <a:lumMod val="75000"/>
                    <a:lumOff val="25000"/>
                  </a:prstClr>
                </a:solidFill>
              </a:rPr>
              <a:t>Πολλά </a:t>
            </a:r>
            <a:r>
              <a:rPr lang="en-US" sz="2800" dirty="0">
                <a:solidFill>
                  <a:prstClr val="black">
                    <a:lumMod val="75000"/>
                    <a:lumOff val="25000"/>
                  </a:prstClr>
                </a:solidFill>
              </a:rPr>
              <a:t>Buttons </a:t>
            </a:r>
            <a:r>
              <a:rPr lang="el-GR" sz="2800" dirty="0">
                <a:solidFill>
                  <a:prstClr val="black">
                    <a:lumMod val="75000"/>
                    <a:lumOff val="25000"/>
                  </a:prstClr>
                </a:solidFill>
              </a:rPr>
              <a:t>σε 1 </a:t>
            </a:r>
            <a:r>
              <a:rPr lang="en-US" sz="2800" dirty="0">
                <a:solidFill>
                  <a:prstClr val="black">
                    <a:lumMod val="75000"/>
                    <a:lumOff val="25000"/>
                  </a:prstClr>
                </a:solidFill>
              </a:rPr>
              <a:t>Analog Pin.</a:t>
            </a:r>
            <a:endParaRPr lang="el-GR" sz="2800" dirty="0">
              <a:solidFill>
                <a:prstClr val="black">
                  <a:lumMod val="75000"/>
                  <a:lumOff val="25000"/>
                </a:prstClr>
              </a:solidFill>
            </a:endParaRPr>
          </a:p>
          <a:p>
            <a:endParaRPr lang="el-GR" dirty="0"/>
          </a:p>
          <a:p>
            <a:endParaRPr lang="el-GR" dirty="0"/>
          </a:p>
        </p:txBody>
      </p:sp>
    </p:spTree>
    <p:extLst>
      <p:ext uri="{BB962C8B-B14F-4D97-AF65-F5344CB8AC3E}">
        <p14:creationId xmlns:p14="http://schemas.microsoft.com/office/powerpoint/2010/main" val="2365644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Πίνακες χαρακτήρων και </a:t>
            </a:r>
            <a:r>
              <a:rPr lang="en-US" dirty="0" smtClean="0"/>
              <a:t>strings</a:t>
            </a:r>
            <a:endParaRPr lang="el-GR" dirty="0"/>
          </a:p>
        </p:txBody>
      </p:sp>
      <p:sp>
        <p:nvSpPr>
          <p:cNvPr id="3" name="Θέση περιεχομένου 2"/>
          <p:cNvSpPr>
            <a:spLocks noGrp="1"/>
          </p:cNvSpPr>
          <p:nvPr>
            <p:ph idx="1"/>
          </p:nvPr>
        </p:nvSpPr>
        <p:spPr>
          <a:xfrm>
            <a:off x="1097280" y="1845734"/>
            <a:ext cx="10058400" cy="1000983"/>
          </a:xfrm>
        </p:spPr>
        <p:txBody>
          <a:bodyPr>
            <a:normAutofit fontScale="92500"/>
          </a:bodyPr>
          <a:lstStyle/>
          <a:p>
            <a:r>
              <a:rPr lang="el-GR" sz="2800" dirty="0" smtClean="0"/>
              <a:t>Οι πίνακες </a:t>
            </a:r>
            <a:r>
              <a:rPr lang="el-GR" sz="2800" dirty="0"/>
              <a:t>χαρακτήρων και </a:t>
            </a:r>
            <a:r>
              <a:rPr lang="el-GR" sz="2800" dirty="0" smtClean="0"/>
              <a:t>τα </a:t>
            </a:r>
            <a:r>
              <a:rPr lang="en-US" sz="2800" dirty="0" smtClean="0"/>
              <a:t>strings</a:t>
            </a:r>
            <a:r>
              <a:rPr lang="el-GR" sz="2800" dirty="0" smtClean="0"/>
              <a:t>(συμβολοσειρές/αλφαριθμητικά) είναι δύο τρόποι να αποθηκεύουμε λέξεις και να τις τυπώνουμε.</a:t>
            </a:r>
          </a:p>
          <a:p>
            <a:endParaRPr lang="el-GR" sz="2800" dirty="0"/>
          </a:p>
        </p:txBody>
      </p:sp>
      <p:pic>
        <p:nvPicPr>
          <p:cNvPr id="4" name="Εικόνα 3"/>
          <p:cNvPicPr>
            <a:picLocks noChangeAspect="1"/>
          </p:cNvPicPr>
          <p:nvPr/>
        </p:nvPicPr>
        <p:blipFill>
          <a:blip r:embed="rId2"/>
          <a:stretch>
            <a:fillRect/>
          </a:stretch>
        </p:blipFill>
        <p:spPr>
          <a:xfrm>
            <a:off x="1571278" y="2846717"/>
            <a:ext cx="9110403" cy="3252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5349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sp>
        <p:nvSpPr>
          <p:cNvPr id="3" name="Θέση περιεχομένου 2"/>
          <p:cNvSpPr>
            <a:spLocks noGrp="1"/>
          </p:cNvSpPr>
          <p:nvPr>
            <p:ph idx="1"/>
          </p:nvPr>
        </p:nvSpPr>
        <p:spPr>
          <a:xfrm>
            <a:off x="1097280" y="1737360"/>
            <a:ext cx="10058400" cy="4373274"/>
          </a:xfrm>
        </p:spPr>
        <p:txBody>
          <a:bodyPr>
            <a:normAutofit fontScale="92500" lnSpcReduction="10000"/>
          </a:bodyPr>
          <a:lstStyle/>
          <a:p>
            <a:pPr>
              <a:buFont typeface="Wingdings" panose="05000000000000000000" pitchFamily="2" charset="2"/>
              <a:buChar char="q"/>
            </a:pPr>
            <a:r>
              <a:rPr lang="en-US" sz="2800" b="1" dirty="0"/>
              <a:t>String </a:t>
            </a:r>
            <a:r>
              <a:rPr lang="en-US" sz="2800" b="1" dirty="0" smtClean="0"/>
              <a:t>name</a:t>
            </a:r>
            <a:r>
              <a:rPr lang="el-GR" sz="2800" b="1" dirty="0" smtClean="0"/>
              <a:t>;</a:t>
            </a:r>
          </a:p>
          <a:p>
            <a:pPr marL="0" indent="0">
              <a:buNone/>
            </a:pPr>
            <a:r>
              <a:rPr lang="el-GR" sz="2800" dirty="0" smtClean="0"/>
              <a:t>Ορίζουμε μια συμβολοσειρά με όνομα </a:t>
            </a:r>
            <a:r>
              <a:rPr lang="en-US" sz="2800" dirty="0" smtClean="0"/>
              <a:t>name.</a:t>
            </a:r>
          </a:p>
          <a:p>
            <a:pPr>
              <a:buFont typeface="Wingdings" panose="05000000000000000000" pitchFamily="2" charset="2"/>
              <a:buChar char="q"/>
            </a:pPr>
            <a:r>
              <a:rPr lang="en-US" sz="2800" b="1" dirty="0" smtClean="0"/>
              <a:t>Serial.readStringUntil</a:t>
            </a:r>
            <a:r>
              <a:rPr lang="en-US" sz="2800" b="1" dirty="0"/>
              <a:t>('\n</a:t>
            </a:r>
            <a:r>
              <a:rPr lang="en-US" sz="2800" b="1" dirty="0" smtClean="0"/>
              <a:t>');</a:t>
            </a:r>
          </a:p>
          <a:p>
            <a:pPr marL="0" indent="0">
              <a:buNone/>
            </a:pPr>
            <a:r>
              <a:rPr lang="el-GR" sz="2800" dirty="0" smtClean="0"/>
              <a:t>Διαβάζει τους χαρακτήρες της συμβολοσειράς μέχρι να αλλάξουμε γραμμή.</a:t>
            </a:r>
          </a:p>
          <a:p>
            <a:pPr>
              <a:buFont typeface="Wingdings" panose="05000000000000000000" pitchFamily="2" charset="2"/>
              <a:buChar char="q"/>
            </a:pPr>
            <a:r>
              <a:rPr lang="en-US" sz="2800" b="1" dirty="0"/>
              <a:t>char </a:t>
            </a:r>
            <a:r>
              <a:rPr lang="en-US" sz="2800" b="1" dirty="0" err="1"/>
              <a:t>my_str</a:t>
            </a:r>
            <a:r>
              <a:rPr lang="en-US" sz="2800" b="1" dirty="0"/>
              <a:t>[6</a:t>
            </a:r>
            <a:r>
              <a:rPr lang="en-US" sz="2800" b="1" dirty="0" smtClean="0"/>
              <a:t>];</a:t>
            </a:r>
            <a:endParaRPr lang="el-GR" sz="2800" b="1" dirty="0" smtClean="0"/>
          </a:p>
          <a:p>
            <a:pPr marL="0" indent="0">
              <a:buNone/>
            </a:pPr>
            <a:r>
              <a:rPr lang="el-GR" sz="2800" dirty="0" smtClean="0"/>
              <a:t>Ορίζουμε ένα πίνακα χαρακτήρων.</a:t>
            </a:r>
          </a:p>
          <a:p>
            <a:pPr>
              <a:buFont typeface="Wingdings" panose="05000000000000000000" pitchFamily="2" charset="2"/>
              <a:buChar char="q"/>
            </a:pPr>
            <a:r>
              <a:rPr lang="en-US" sz="2800" b="1" dirty="0" err="1"/>
              <a:t>my_str</a:t>
            </a:r>
            <a:r>
              <a:rPr lang="en-US" sz="2800" b="1" dirty="0"/>
              <a:t>[0] = 'H</a:t>
            </a:r>
            <a:r>
              <a:rPr lang="en-US" sz="2800" b="1" dirty="0" smtClean="0"/>
              <a:t>';</a:t>
            </a:r>
            <a:endParaRPr lang="el-GR" sz="2800" b="1" dirty="0" smtClean="0"/>
          </a:p>
          <a:p>
            <a:pPr marL="0" indent="0">
              <a:buNone/>
            </a:pPr>
            <a:r>
              <a:rPr lang="el-GR" sz="2800" dirty="0" smtClean="0"/>
              <a:t>Βάζουμε στην 1</a:t>
            </a:r>
            <a:r>
              <a:rPr lang="el-GR" sz="2800" baseline="30000" dirty="0" smtClean="0"/>
              <a:t>η</a:t>
            </a:r>
            <a:r>
              <a:rPr lang="el-GR" sz="2800" dirty="0" smtClean="0"/>
              <a:t>  θέση του πίνακα τον χαρακτήρα </a:t>
            </a:r>
            <a:r>
              <a:rPr lang="en-US" sz="2800" dirty="0" smtClean="0"/>
              <a:t>‘H’.</a:t>
            </a:r>
            <a:endParaRPr lang="el-GR" sz="2800" dirty="0" smtClean="0"/>
          </a:p>
        </p:txBody>
      </p:sp>
    </p:spTree>
    <p:extLst>
      <p:ext uri="{BB962C8B-B14F-4D97-AF65-F5344CB8AC3E}">
        <p14:creationId xmlns:p14="http://schemas.microsoft.com/office/powerpoint/2010/main" val="11236132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p:txBody>
          <a:bodyPr>
            <a:normAutofit/>
          </a:bodyPr>
          <a:lstStyle/>
          <a:p>
            <a:pPr>
              <a:buFont typeface="Wingdings" panose="05000000000000000000" pitchFamily="2" charset="2"/>
              <a:buChar char="q"/>
            </a:pPr>
            <a:r>
              <a:rPr lang="en-US" sz="2800" b="1" dirty="0" err="1"/>
              <a:t>Serial.println</a:t>
            </a:r>
            <a:r>
              <a:rPr lang="en-US" sz="2800" b="1" dirty="0"/>
              <a:t>(</a:t>
            </a:r>
            <a:r>
              <a:rPr lang="en-US" sz="2800" b="1" dirty="0" err="1"/>
              <a:t>my_str</a:t>
            </a:r>
            <a:r>
              <a:rPr lang="en-US" sz="2800" b="1" dirty="0" smtClean="0"/>
              <a:t>);</a:t>
            </a:r>
          </a:p>
          <a:p>
            <a:pPr marL="0" indent="0">
              <a:buNone/>
            </a:pPr>
            <a:r>
              <a:rPr lang="el-GR" sz="2800" dirty="0" smtClean="0"/>
              <a:t>Τυπώνουμε τον πίνακα χαρακτήρων.</a:t>
            </a:r>
          </a:p>
          <a:p>
            <a:pPr>
              <a:buFont typeface="Wingdings" panose="05000000000000000000" pitchFamily="2" charset="2"/>
              <a:buChar char="q"/>
            </a:pPr>
            <a:r>
              <a:rPr lang="en-US" sz="2800" b="1" dirty="0" smtClean="0"/>
              <a:t> </a:t>
            </a:r>
            <a:r>
              <a:rPr lang="en-US" sz="2800" b="1" dirty="0"/>
              <a:t>for(</a:t>
            </a:r>
            <a:r>
              <a:rPr lang="en-US" sz="2800" b="1" dirty="0" err="1"/>
              <a:t>int</a:t>
            </a:r>
            <a:r>
              <a:rPr lang="en-US" sz="2800" b="1" dirty="0"/>
              <a:t> </a:t>
            </a:r>
            <a:r>
              <a:rPr lang="en-US" sz="2800" b="1" dirty="0" err="1"/>
              <a:t>i</a:t>
            </a:r>
            <a:r>
              <a:rPr lang="en-US" sz="2800" b="1" dirty="0"/>
              <a:t>=0;i&lt;</a:t>
            </a:r>
            <a:r>
              <a:rPr lang="en-US" sz="2800" b="1" dirty="0" err="1"/>
              <a:t>sizeof</a:t>
            </a:r>
            <a:r>
              <a:rPr lang="en-US" sz="2800" b="1" dirty="0"/>
              <a:t>(</a:t>
            </a:r>
            <a:r>
              <a:rPr lang="en-US" sz="2800" b="1" dirty="0" err="1"/>
              <a:t>my_str</a:t>
            </a:r>
            <a:r>
              <a:rPr lang="en-US" sz="2800" b="1" dirty="0"/>
              <a:t>);</a:t>
            </a:r>
            <a:r>
              <a:rPr lang="en-US" sz="2800" b="1" dirty="0" err="1"/>
              <a:t>i</a:t>
            </a:r>
            <a:r>
              <a:rPr lang="en-US" sz="2800" b="1" dirty="0"/>
              <a:t>++) </a:t>
            </a:r>
            <a:endParaRPr lang="el-GR" sz="2800" b="1" dirty="0" smtClean="0"/>
          </a:p>
          <a:p>
            <a:pPr marL="0" indent="0">
              <a:buNone/>
            </a:pPr>
            <a:r>
              <a:rPr lang="en-US" sz="2800" b="1" dirty="0" smtClean="0"/>
              <a:t>{ </a:t>
            </a:r>
            <a:r>
              <a:rPr lang="en-US" sz="2800" b="1" dirty="0" err="1" smtClean="0"/>
              <a:t>Serial.println</a:t>
            </a:r>
            <a:r>
              <a:rPr lang="en-US" sz="2800" b="1" dirty="0" smtClean="0"/>
              <a:t>(</a:t>
            </a:r>
            <a:r>
              <a:rPr lang="en-US" sz="2800" b="1" dirty="0" err="1" smtClean="0"/>
              <a:t>my_str</a:t>
            </a:r>
            <a:r>
              <a:rPr lang="en-US" sz="2800" b="1" dirty="0" smtClean="0"/>
              <a:t>[</a:t>
            </a:r>
            <a:r>
              <a:rPr lang="en-US" sz="2800" b="1" dirty="0" err="1" smtClean="0"/>
              <a:t>i</a:t>
            </a:r>
            <a:r>
              <a:rPr lang="en-US" sz="2800" b="1" dirty="0"/>
              <a:t>]); </a:t>
            </a:r>
            <a:r>
              <a:rPr lang="el-GR" sz="2800" b="1" dirty="0" smtClean="0"/>
              <a:t>}</a:t>
            </a:r>
            <a:r>
              <a:rPr lang="en-US" sz="2800" b="1" dirty="0" smtClean="0"/>
              <a:t> </a:t>
            </a:r>
            <a:endParaRPr lang="el-GR" sz="2800" b="1" dirty="0" smtClean="0"/>
          </a:p>
          <a:p>
            <a:pPr marL="0" indent="0">
              <a:buNone/>
            </a:pPr>
            <a:r>
              <a:rPr lang="el-GR" sz="2800" dirty="0" smtClean="0"/>
              <a:t>Τυπώνουμε έναν έναν χαρακτήρα του πίνακα χαρακτήρων.</a:t>
            </a:r>
            <a:endParaRPr lang="en-US" sz="2800" dirty="0"/>
          </a:p>
          <a:p>
            <a:pPr>
              <a:buFont typeface="Wingdings" panose="05000000000000000000" pitchFamily="2" charset="2"/>
              <a:buChar char="q"/>
            </a:pPr>
            <a:endParaRPr lang="el-GR" sz="2800" dirty="0"/>
          </a:p>
        </p:txBody>
      </p:sp>
    </p:spTree>
    <p:extLst>
      <p:ext uri="{BB962C8B-B14F-4D97-AF65-F5344CB8AC3E}">
        <p14:creationId xmlns:p14="http://schemas.microsoft.com/office/powerpoint/2010/main" val="3467507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706180" y="2074391"/>
            <a:ext cx="8839966" cy="3566469"/>
          </a:xfrm>
          <a:prstGeom prst="rect">
            <a:avLst/>
          </a:prstGeom>
        </p:spPr>
      </p:pic>
    </p:spTree>
    <p:extLst>
      <p:ext uri="{BB962C8B-B14F-4D97-AF65-F5344CB8AC3E}">
        <p14:creationId xmlns:p14="http://schemas.microsoft.com/office/powerpoint/2010/main" val="11160076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 4</a:t>
            </a:r>
            <a:endParaRPr lang="el-GR" dirty="0"/>
          </a:p>
        </p:txBody>
      </p:sp>
      <p:sp>
        <p:nvSpPr>
          <p:cNvPr id="3" name="Θέση περιεχομένου 2"/>
          <p:cNvSpPr>
            <a:spLocks noGrp="1"/>
          </p:cNvSpPr>
          <p:nvPr>
            <p:ph idx="1"/>
          </p:nvPr>
        </p:nvSpPr>
        <p:spPr>
          <a:xfrm>
            <a:off x="1097279" y="1845733"/>
            <a:ext cx="10945195" cy="4460175"/>
          </a:xfrm>
        </p:spPr>
        <p:txBody>
          <a:bodyPr>
            <a:normAutofit/>
          </a:bodyPr>
          <a:lstStyle/>
          <a:p>
            <a:r>
              <a:rPr lang="en-US" sz="2800" u="sng" dirty="0" smtClean="0"/>
              <a:t>Strings</a:t>
            </a:r>
            <a:endParaRPr lang="el-GR" sz="2800" u="sng" dirty="0" smtClean="0"/>
          </a:p>
          <a:p>
            <a:r>
              <a:rPr lang="el-GR" sz="2800" dirty="0" smtClean="0"/>
              <a:t>Να γράψετε κώδικα που όταν πληκτρολογούμε τις λέξεις</a:t>
            </a:r>
            <a:r>
              <a:rPr lang="en-US" sz="2800" b="1" dirty="0" smtClean="0"/>
              <a:t>:“red”, “blue”, “green”</a:t>
            </a:r>
            <a:r>
              <a:rPr lang="el-GR" sz="2800" dirty="0" smtClean="0"/>
              <a:t> το </a:t>
            </a:r>
            <a:r>
              <a:rPr lang="en-US" sz="2800" dirty="0" smtClean="0"/>
              <a:t>rgb led </a:t>
            </a:r>
            <a:r>
              <a:rPr lang="el-GR" sz="2800" dirty="0" smtClean="0"/>
              <a:t>να γίνεται κόκκινο, μπλε και πράσινο αντίστοιχα.</a:t>
            </a:r>
          </a:p>
          <a:p>
            <a:r>
              <a:rPr lang="el-GR" sz="2800" dirty="0" smtClean="0"/>
              <a:t>Σε κάθε άλλη λέξη να σβήνει.</a:t>
            </a:r>
            <a:endParaRPr lang="el-GR" sz="2800" dirty="0"/>
          </a:p>
          <a:p>
            <a:endParaRPr lang="el-GR" sz="2800" dirty="0" smtClean="0"/>
          </a:p>
          <a:p>
            <a:r>
              <a:rPr lang="el-GR" sz="2800" dirty="0" smtClean="0"/>
              <a:t>Υλικά:</a:t>
            </a:r>
          </a:p>
          <a:p>
            <a:pPr lvl="0">
              <a:buClr>
                <a:srgbClr val="1CADE4"/>
              </a:buClr>
              <a:buFont typeface="Wingdings" panose="05000000000000000000" pitchFamily="2" charset="2"/>
              <a:buChar char="Ø"/>
            </a:pPr>
            <a:r>
              <a:rPr lang="en-US" sz="2800" dirty="0" smtClean="0">
                <a:solidFill>
                  <a:prstClr val="black">
                    <a:lumMod val="75000"/>
                    <a:lumOff val="25000"/>
                  </a:prstClr>
                </a:solidFill>
              </a:rPr>
              <a:t>RGB </a:t>
            </a:r>
            <a:r>
              <a:rPr lang="el-GR" sz="2800" dirty="0" smtClean="0">
                <a:solidFill>
                  <a:prstClr val="black">
                    <a:lumMod val="75000"/>
                    <a:lumOff val="25000"/>
                  </a:prstClr>
                </a:solidFill>
              </a:rPr>
              <a:t>LED</a:t>
            </a:r>
            <a:endParaRPr lang="el-GR" sz="2800" dirty="0">
              <a:solidFill>
                <a:prstClr val="black">
                  <a:lumMod val="75000"/>
                  <a:lumOff val="25000"/>
                </a:prstClr>
              </a:solidFill>
            </a:endParaRPr>
          </a:p>
          <a:p>
            <a:pPr lvl="0">
              <a:buClr>
                <a:srgbClr val="1CADE4"/>
              </a:buClr>
              <a:buFont typeface="Wingdings" panose="05000000000000000000" pitchFamily="2" charset="2"/>
              <a:buChar char="Ø"/>
            </a:pPr>
            <a:r>
              <a:rPr lang="en-US" sz="2800" dirty="0">
                <a:solidFill>
                  <a:prstClr val="black">
                    <a:lumMod val="75000"/>
                    <a:lumOff val="25000"/>
                  </a:prstClr>
                </a:solidFill>
              </a:rPr>
              <a:t>1</a:t>
            </a:r>
            <a:r>
              <a:rPr lang="el-GR" sz="2800" dirty="0" smtClean="0">
                <a:solidFill>
                  <a:prstClr val="black">
                    <a:lumMod val="75000"/>
                    <a:lumOff val="25000"/>
                  </a:prstClr>
                </a:solidFill>
              </a:rPr>
              <a:t> Αντίσταση </a:t>
            </a:r>
            <a:r>
              <a:rPr lang="el-GR" sz="2800" dirty="0">
                <a:solidFill>
                  <a:prstClr val="black">
                    <a:lumMod val="75000"/>
                    <a:lumOff val="25000"/>
                  </a:prstClr>
                </a:solidFill>
              </a:rPr>
              <a:t>220 Ohm</a:t>
            </a:r>
          </a:p>
          <a:p>
            <a:endParaRPr lang="en-US" sz="2800" dirty="0"/>
          </a:p>
          <a:p>
            <a:endParaRPr lang="el-GR" sz="2800" dirty="0" smtClean="0"/>
          </a:p>
        </p:txBody>
      </p:sp>
    </p:spTree>
    <p:extLst>
      <p:ext uri="{BB962C8B-B14F-4D97-AF65-F5344CB8AC3E}">
        <p14:creationId xmlns:p14="http://schemas.microsoft.com/office/powerpoint/2010/main" val="2748766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262640" y="2027417"/>
            <a:ext cx="9727679" cy="4022725"/>
          </a:xfrm>
          <a:prstGeom prst="rect">
            <a:avLst/>
          </a:prstGeom>
        </p:spPr>
      </p:pic>
    </p:spTree>
    <p:extLst>
      <p:ext uri="{BB962C8B-B14F-4D97-AF65-F5344CB8AC3E}">
        <p14:creationId xmlns:p14="http://schemas.microsoft.com/office/powerpoint/2010/main" val="1297775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sp>
        <p:nvSpPr>
          <p:cNvPr id="3" name="Θέση περιεχομένου 2"/>
          <p:cNvSpPr>
            <a:spLocks noGrp="1"/>
          </p:cNvSpPr>
          <p:nvPr>
            <p:ph idx="1"/>
          </p:nvPr>
        </p:nvSpPr>
        <p:spPr>
          <a:xfrm>
            <a:off x="1097280" y="1845733"/>
            <a:ext cx="10979701" cy="4468803"/>
          </a:xfrm>
        </p:spPr>
        <p:txBody>
          <a:bodyPr numCol="2">
            <a:normAutofit fontScale="92500" lnSpcReduction="20000"/>
          </a:bodyPr>
          <a:lstStyle/>
          <a:p>
            <a:pPr marL="0" indent="0">
              <a:buNone/>
            </a:pPr>
            <a:r>
              <a:rPr lang="en-US" dirty="0">
                <a:solidFill>
                  <a:srgbClr val="804000"/>
                </a:solidFill>
                <a:latin typeface="Courier New" panose="02070309020205020404" pitchFamily="49" charset="0"/>
              </a:rPr>
              <a:t>#define red 9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green 10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blue 11 </a:t>
            </a:r>
            <a:endParaRPr lang="el-GR" dirty="0" smtClean="0">
              <a:solidFill>
                <a:srgbClr val="804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Serial</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begin serial communication. </a:t>
            </a:r>
            <a:r>
              <a:rPr lang="en-US" dirty="0">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pinMode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green</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pinMode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String </a:t>
            </a:r>
            <a:r>
              <a:rPr lang="en-US" dirty="0">
                <a:solidFill>
                  <a:srgbClr val="000000"/>
                </a:solidFill>
                <a:latin typeface="Courier New" panose="02070309020205020404" pitchFamily="49" charset="0"/>
              </a:rPr>
              <a:t>command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Serial</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readStringUntil</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command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"red"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green</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blue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command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"green"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green</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blue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command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"blue"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green</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blue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red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green</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blue</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134211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a:t>
            </a:r>
            <a:r>
              <a:rPr lang="el-GR" dirty="0" smtClean="0"/>
              <a:t> 5</a:t>
            </a:r>
            <a:endParaRPr lang="el-GR" dirty="0"/>
          </a:p>
        </p:txBody>
      </p:sp>
      <p:sp>
        <p:nvSpPr>
          <p:cNvPr id="3" name="Θέση περιεχομένου 2"/>
          <p:cNvSpPr>
            <a:spLocks noGrp="1"/>
          </p:cNvSpPr>
          <p:nvPr>
            <p:ph idx="1"/>
          </p:nvPr>
        </p:nvSpPr>
        <p:spPr/>
        <p:txBody>
          <a:bodyPr>
            <a:normAutofit/>
          </a:bodyPr>
          <a:lstStyle/>
          <a:p>
            <a:r>
              <a:rPr lang="el-GR" sz="2800" u="sng" dirty="0"/>
              <a:t>Πίνακες </a:t>
            </a:r>
            <a:r>
              <a:rPr lang="el-GR" sz="2800" u="sng" dirty="0" smtClean="0"/>
              <a:t>χαρακτήρων</a:t>
            </a:r>
          </a:p>
          <a:p>
            <a:r>
              <a:rPr lang="el-GR" sz="2800" dirty="0" smtClean="0"/>
              <a:t>Α)Να τυπώνεται στο </a:t>
            </a:r>
            <a:r>
              <a:rPr lang="en-US" sz="2800" dirty="0" smtClean="0"/>
              <a:t>serial monitor </a:t>
            </a:r>
            <a:r>
              <a:rPr lang="el-GR" sz="2800" dirty="0" smtClean="0"/>
              <a:t>η λέξη </a:t>
            </a:r>
            <a:r>
              <a:rPr lang="en-US" sz="2800" dirty="0" smtClean="0"/>
              <a:t>“HELLO!”</a:t>
            </a:r>
            <a:r>
              <a:rPr lang="el-GR" sz="2800" dirty="0" smtClean="0"/>
              <a:t> μόνο μία φορά.</a:t>
            </a:r>
            <a:endParaRPr lang="en-US" sz="2800" dirty="0" smtClean="0"/>
          </a:p>
          <a:p>
            <a:r>
              <a:rPr lang="en-US" sz="2800" dirty="0" smtClean="0"/>
              <a:t>B) </a:t>
            </a:r>
            <a:r>
              <a:rPr lang="el-GR" sz="2800" dirty="0" smtClean="0"/>
              <a:t>Να </a:t>
            </a:r>
            <a:r>
              <a:rPr lang="el-GR" sz="2800" dirty="0"/>
              <a:t>τυπώνεται στο </a:t>
            </a:r>
            <a:r>
              <a:rPr lang="en-US" sz="2800" dirty="0"/>
              <a:t>serial monitor </a:t>
            </a:r>
            <a:r>
              <a:rPr lang="el-GR" sz="2800" dirty="0"/>
              <a:t>η λέξη </a:t>
            </a:r>
            <a:r>
              <a:rPr lang="en-US" sz="2800" dirty="0"/>
              <a:t>“HELLO</a:t>
            </a:r>
            <a:r>
              <a:rPr lang="en-US" sz="2800" dirty="0" smtClean="0"/>
              <a:t>!”</a:t>
            </a:r>
            <a:r>
              <a:rPr lang="el-GR" sz="2800" dirty="0" smtClean="0"/>
              <a:t> κάθετα, μόνο </a:t>
            </a:r>
            <a:r>
              <a:rPr lang="el-GR" sz="2800" dirty="0"/>
              <a:t>μία φορά.</a:t>
            </a:r>
            <a:endParaRPr lang="en-US" sz="2800" dirty="0"/>
          </a:p>
          <a:p>
            <a:endParaRPr lang="el-GR" sz="2800" dirty="0"/>
          </a:p>
        </p:txBody>
      </p:sp>
    </p:spTree>
    <p:extLst>
      <p:ext uri="{BB962C8B-B14F-4D97-AF65-F5344CB8AC3E}">
        <p14:creationId xmlns:p14="http://schemas.microsoft.com/office/powerpoint/2010/main" val="341981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26543" y="286603"/>
            <a:ext cx="10129137" cy="1450757"/>
          </a:xfrm>
        </p:spPr>
        <p:txBody>
          <a:bodyPr/>
          <a:lstStyle/>
          <a:p>
            <a:r>
              <a:rPr lang="en-US" dirty="0"/>
              <a:t>Project</a:t>
            </a:r>
            <a:r>
              <a:rPr lang="el-GR" dirty="0"/>
              <a:t> </a:t>
            </a:r>
            <a:r>
              <a:rPr lang="el-GR" dirty="0" smtClean="0"/>
              <a:t>5</a:t>
            </a:r>
            <a:endParaRPr lang="el-GR" dirty="0"/>
          </a:p>
        </p:txBody>
      </p:sp>
      <p:sp>
        <p:nvSpPr>
          <p:cNvPr id="3" name="Θέση περιεχομένου 2"/>
          <p:cNvSpPr>
            <a:spLocks noGrp="1"/>
          </p:cNvSpPr>
          <p:nvPr>
            <p:ph idx="1"/>
          </p:nvPr>
        </p:nvSpPr>
        <p:spPr>
          <a:xfrm>
            <a:off x="1097279" y="1737361"/>
            <a:ext cx="11022833" cy="4723824"/>
          </a:xfrm>
        </p:spPr>
        <p:txBody>
          <a:bodyPr>
            <a:normAutofit fontScale="92500" lnSpcReduction="20000"/>
          </a:bodyPr>
          <a:lstStyle/>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char</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my_str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an array big enough for a 5 character </a:t>
            </a:r>
            <a:r>
              <a:rPr lang="en-US" dirty="0" smtClean="0">
                <a:solidFill>
                  <a:srgbClr val="008000"/>
                </a:solidFill>
                <a:latin typeface="Courier New" panose="02070309020205020404" pitchFamily="49" charset="0"/>
              </a:rPr>
              <a:t>string</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begin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my_str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'H</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the string consists of 5 characters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my_str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my_str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'l'</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my_str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'l'</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my_str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'o'</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my_str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6th array element is a null terminator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my_str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b="1" dirty="0" smtClean="0">
                <a:solidFill>
                  <a:srgbClr val="000080"/>
                </a:solidFill>
                <a:latin typeface="Courier New" panose="02070309020205020404" pitchFamily="49" charset="0"/>
              </a:rPr>
              <a:t>(</a:t>
            </a: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&lt;</a:t>
            </a:r>
            <a:r>
              <a:rPr lang="en-US" b="1" dirty="0" err="1">
                <a:solidFill>
                  <a:srgbClr val="0000FF"/>
                </a:solidFill>
                <a:latin typeface="Courier New" panose="02070309020205020404" pitchFamily="49" charset="0"/>
              </a:rPr>
              <a:t>sizeof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my_str</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my_str</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1181707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sz="8000" b="1" dirty="0">
                <a:solidFill>
                  <a:prstClr val="black">
                    <a:lumMod val="75000"/>
                    <a:lumOff val="25000"/>
                  </a:prstClr>
                </a:solidFill>
              </a:rPr>
              <a:t>THE END!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527610" y="2242421"/>
            <a:ext cx="5197739" cy="35022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97891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sp>
        <p:nvSpPr>
          <p:cNvPr id="3" name="Θέση περιεχομένου 2"/>
          <p:cNvSpPr>
            <a:spLocks noGrp="1"/>
          </p:cNvSpPr>
          <p:nvPr>
            <p:ph idx="1"/>
          </p:nvPr>
        </p:nvSpPr>
        <p:spPr/>
        <p:txBody>
          <a:bodyPr/>
          <a:lstStyle/>
          <a:p>
            <a:r>
              <a:rPr lang="en-US" dirty="0">
                <a:solidFill>
                  <a:srgbClr val="8000FF"/>
                </a:solidFill>
                <a:latin typeface="Courier New" panose="02070309020205020404" pitchFamily="49" charset="0"/>
              </a:rPr>
              <a:t>bool</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led_state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13</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13</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led_state</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//CONTROL THE LED. </a:t>
            </a:r>
            <a:r>
              <a:rPr lang="en-US" dirty="0" err="1">
                <a:solidFill>
                  <a:srgbClr val="000000"/>
                </a:solidFill>
                <a:latin typeface="Courier New" panose="02070309020205020404" pitchFamily="49" charset="0"/>
              </a:rPr>
              <a:t>led_state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led_state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//WAIT 1SEC.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187359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 2</a:t>
            </a:r>
            <a:endParaRPr lang="el-GR" dirty="0"/>
          </a:p>
        </p:txBody>
      </p:sp>
      <p:sp>
        <p:nvSpPr>
          <p:cNvPr id="3" name="Θέση περιεχομένου 2"/>
          <p:cNvSpPr>
            <a:spLocks noGrp="1"/>
          </p:cNvSpPr>
          <p:nvPr>
            <p:ph idx="1"/>
          </p:nvPr>
        </p:nvSpPr>
        <p:spPr/>
        <p:txBody>
          <a:bodyPr>
            <a:normAutofit/>
          </a:bodyPr>
          <a:lstStyle/>
          <a:p>
            <a:r>
              <a:rPr lang="en-US" sz="2800" b="1" dirty="0"/>
              <a:t>Make a led fade.</a:t>
            </a:r>
          </a:p>
          <a:p>
            <a:r>
              <a:rPr lang="el-GR" sz="2800" dirty="0"/>
              <a:t>Το λαμπάκι να ανάβει και να σβήνει σταδιακά</a:t>
            </a:r>
            <a:r>
              <a:rPr lang="en-US" sz="2800" dirty="0" smtClean="0"/>
              <a:t>.</a:t>
            </a:r>
          </a:p>
          <a:p>
            <a:pPr marL="514350" indent="-514350">
              <a:buFont typeface="+mj-lt"/>
              <a:buAutoNum type="arabicPeriod"/>
            </a:pPr>
            <a:r>
              <a:rPr lang="el-GR" sz="2800" dirty="0" smtClean="0"/>
              <a:t>Χωρίς </a:t>
            </a:r>
            <a:r>
              <a:rPr lang="el-GR" sz="2800" dirty="0"/>
              <a:t>δομές </a:t>
            </a:r>
            <a:r>
              <a:rPr lang="el-GR" sz="2800" dirty="0" smtClean="0"/>
              <a:t>επανάληψης</a:t>
            </a:r>
            <a:r>
              <a:rPr lang="en-US" sz="2800" dirty="0" smtClean="0"/>
              <a:t>.</a:t>
            </a:r>
          </a:p>
          <a:p>
            <a:pPr marL="514350" indent="-514350">
              <a:buFont typeface="+mj-lt"/>
              <a:buAutoNum type="arabicPeriod"/>
            </a:pPr>
            <a:endParaRPr lang="en-US" sz="2800" dirty="0" smtClean="0"/>
          </a:p>
          <a:p>
            <a:r>
              <a:rPr lang="el-GR" sz="2800" dirty="0" smtClean="0"/>
              <a:t>Υλικά</a:t>
            </a:r>
            <a:r>
              <a:rPr lang="el-GR" sz="2800" dirty="0"/>
              <a:t>:  </a:t>
            </a:r>
          </a:p>
          <a:p>
            <a:pPr>
              <a:buFont typeface="Wingdings" panose="05000000000000000000" pitchFamily="2" charset="2"/>
              <a:buChar char="Ø"/>
            </a:pPr>
            <a:r>
              <a:rPr lang="el-GR" sz="2800" dirty="0"/>
              <a:t>LED </a:t>
            </a:r>
          </a:p>
          <a:p>
            <a:pPr>
              <a:buFont typeface="Wingdings" panose="05000000000000000000" pitchFamily="2" charset="2"/>
              <a:buChar char="Ø"/>
            </a:pPr>
            <a:r>
              <a:rPr lang="el-GR" sz="2800" dirty="0"/>
              <a:t>Αντίσταση 220 Ohm</a:t>
            </a:r>
          </a:p>
          <a:p>
            <a:endParaRPr lang="el-GR" dirty="0"/>
          </a:p>
        </p:txBody>
      </p:sp>
    </p:spTree>
    <p:extLst>
      <p:ext uri="{BB962C8B-B14F-4D97-AF65-F5344CB8AC3E}">
        <p14:creationId xmlns:p14="http://schemas.microsoft.com/office/powerpoint/2010/main" val="34667177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2</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311083" y="1846263"/>
            <a:ext cx="9630159" cy="4022725"/>
          </a:xfrm>
          <a:prstGeom prst="rect">
            <a:avLst/>
          </a:prstGeom>
        </p:spPr>
      </p:pic>
    </p:spTree>
    <p:extLst>
      <p:ext uri="{BB962C8B-B14F-4D97-AF65-F5344CB8AC3E}">
        <p14:creationId xmlns:p14="http://schemas.microsoft.com/office/powerpoint/2010/main" val="1244012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226218"/>
            <a:ext cx="10058400" cy="1450757"/>
          </a:xfrm>
        </p:spPr>
        <p:txBody>
          <a:bodyPr/>
          <a:lstStyle/>
          <a:p>
            <a:r>
              <a:rPr lang="en-US" dirty="0"/>
              <a:t>Project 2</a:t>
            </a:r>
            <a:endParaRPr lang="el-GR" dirty="0"/>
          </a:p>
        </p:txBody>
      </p:sp>
      <p:sp>
        <p:nvSpPr>
          <p:cNvPr id="3" name="Θέση περιεχομένου 2"/>
          <p:cNvSpPr>
            <a:spLocks noGrp="1"/>
          </p:cNvSpPr>
          <p:nvPr>
            <p:ph idx="1"/>
          </p:nvPr>
        </p:nvSpPr>
        <p:spPr>
          <a:xfrm>
            <a:off x="3548044" y="1046928"/>
            <a:ext cx="5156871" cy="630047"/>
          </a:xfrm>
        </p:spPr>
        <p:txBody>
          <a:bodyPr>
            <a:normAutofit/>
          </a:bodyPr>
          <a:lstStyle/>
          <a:p>
            <a:r>
              <a:rPr lang="en-US" sz="3200" b="1" u="sng" dirty="0" smtClean="0"/>
              <a:t>1.</a:t>
            </a:r>
            <a:r>
              <a:rPr lang="el-GR" sz="3200" b="1" u="sng" dirty="0"/>
              <a:t> Χωρίς δομές επανάληψης</a:t>
            </a:r>
            <a:r>
              <a:rPr lang="en-US" sz="3200" b="1" u="sng" dirty="0"/>
              <a:t>.</a:t>
            </a:r>
          </a:p>
          <a:p>
            <a:endParaRPr lang="el-GR" sz="3200" b="1" u="sng" dirty="0"/>
          </a:p>
        </p:txBody>
      </p:sp>
      <p:sp>
        <p:nvSpPr>
          <p:cNvPr id="4" name="TextBox 3"/>
          <p:cNvSpPr txBox="1"/>
          <p:nvPr/>
        </p:nvSpPr>
        <p:spPr>
          <a:xfrm>
            <a:off x="1097280" y="1777041"/>
            <a:ext cx="10936568" cy="4524315"/>
          </a:xfrm>
          <a:prstGeom prst="rect">
            <a:avLst/>
          </a:prstGeom>
          <a:noFill/>
        </p:spPr>
        <p:txBody>
          <a:bodyPr wrap="square" rtlCol="0">
            <a:spAutoFit/>
          </a:bodyPr>
          <a:lstStyle/>
          <a:p>
            <a:r>
              <a:rPr lang="en-US" dirty="0">
                <a:solidFill>
                  <a:srgbClr val="008000"/>
                </a:solidFill>
                <a:latin typeface="Courier New" panose="02070309020205020404" pitchFamily="49" charset="0"/>
              </a:rPr>
              <a:t>//Led is closed. </a:t>
            </a:r>
            <a:endParaRPr lang="el-GR" dirty="0" smtClean="0">
              <a:solidFill>
                <a:srgbClr val="008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brightness</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fadeamount</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//Step=1. </a:t>
            </a:r>
            <a:endParaRPr lang="el-GR" dirty="0" smtClean="0">
              <a:solidFill>
                <a:srgbClr val="008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led_pin</a:t>
            </a:r>
            <a:r>
              <a:rPr lang="en-US" dirty="0">
                <a:solidFill>
                  <a:srgbClr val="804000"/>
                </a:solidFill>
                <a:latin typeface="Courier New" panose="02070309020205020404" pitchFamily="49" charset="0"/>
              </a:rPr>
              <a:t> 6</a:t>
            </a:r>
            <a:r>
              <a:rPr lang="en-US" dirty="0">
                <a:solidFill>
                  <a:srgbClr val="008000"/>
                </a:solidFill>
                <a:latin typeface="Courier New" panose="02070309020205020404" pitchFamily="49" charset="0"/>
              </a:rPr>
              <a:t>//if we change the connection pin we will change only that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line </a:t>
            </a:r>
            <a:r>
              <a:rPr lang="en-US" dirty="0">
                <a:solidFill>
                  <a:srgbClr val="008000"/>
                </a:solidFill>
                <a:latin typeface="Courier New" panose="02070309020205020404" pitchFamily="49" charset="0"/>
              </a:rPr>
              <a:t>of code.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led_pin</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Closed led.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brightness</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//Control led through brightness. </a:t>
            </a:r>
            <a:r>
              <a:rPr lang="en-US" dirty="0">
                <a:solidFill>
                  <a:srgbClr val="000000"/>
                </a:solidFill>
                <a:latin typeface="Courier New" panose="02070309020205020404" pitchFamily="49" charset="0"/>
              </a:rPr>
              <a:t>brightness</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brightness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fadeamount</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//Change the brightness. </a:t>
            </a:r>
            <a:endParaRPr lang="el-GR" dirty="0" smtClean="0">
              <a:solidFill>
                <a:srgbClr val="008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Led opens. //brightness = 0 to 255. //</a:t>
            </a:r>
            <a:r>
              <a:rPr lang="en-US" dirty="0" err="1">
                <a:solidFill>
                  <a:srgbClr val="008000"/>
                </a:solidFill>
                <a:latin typeface="Courier New" panose="02070309020205020404" pitchFamily="49" charset="0"/>
              </a:rPr>
              <a:t>fadeamount</a:t>
            </a:r>
            <a:r>
              <a:rPr lang="en-US" dirty="0">
                <a:solidFill>
                  <a:srgbClr val="008000"/>
                </a:solidFill>
                <a:latin typeface="Courier New" panose="02070309020205020404" pitchFamily="49" charset="0"/>
              </a:rPr>
              <a:t>=step=1. </a:t>
            </a:r>
            <a:endParaRPr lang="el-GR" dirty="0" smtClean="0">
              <a:solidFill>
                <a:srgbClr val="008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Led closes. //brightness = 255 to 0. //</a:t>
            </a:r>
            <a:r>
              <a:rPr lang="en-US" dirty="0" err="1">
                <a:solidFill>
                  <a:srgbClr val="008000"/>
                </a:solidFill>
                <a:latin typeface="Courier New" panose="02070309020205020404" pitchFamily="49" charset="0"/>
              </a:rPr>
              <a:t>fadeamount</a:t>
            </a:r>
            <a:r>
              <a:rPr lang="en-US" dirty="0">
                <a:solidFill>
                  <a:srgbClr val="008000"/>
                </a:solidFill>
                <a:latin typeface="Courier New" panose="02070309020205020404" pitchFamily="49" charset="0"/>
              </a:rPr>
              <a:t>=step=-1. </a:t>
            </a:r>
            <a:endParaRPr lang="el-GR" dirty="0" smtClean="0">
              <a:solidFill>
                <a:srgbClr val="008000"/>
              </a:solidFill>
              <a:latin typeface="Courier New" panose="02070309020205020404" pitchFamily="49" charset="0"/>
            </a:endParaRPr>
          </a:p>
          <a:p>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brightness</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0</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brightness</a:t>
            </a:r>
            <a:r>
              <a:rPr lang="en-US" b="1" dirty="0">
                <a:solidFill>
                  <a:srgbClr val="000080"/>
                </a:solidFill>
                <a:latin typeface="Courier New" panose="02070309020205020404" pitchFamily="49" charset="0"/>
              </a:rPr>
              <a:t>&gt;=</a:t>
            </a:r>
            <a:r>
              <a:rPr lang="en-US" dirty="0">
                <a:solidFill>
                  <a:srgbClr val="FF8000"/>
                </a:solidFill>
                <a:latin typeface="Courier New" panose="02070309020205020404" pitchFamily="49" charset="0"/>
              </a:rPr>
              <a:t>255</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Out of bounds.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fadeamount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fadeamount</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//step=-1.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//Wait 20msec. </a:t>
            </a:r>
            <a:r>
              <a:rPr lang="en-US" b="1" dirty="0">
                <a:solidFill>
                  <a:srgbClr val="000080"/>
                </a:solidFill>
                <a:latin typeface="Courier New" panose="02070309020205020404" pitchFamily="49" charset="0"/>
              </a:rPr>
              <a:t>}</a:t>
            </a:r>
            <a:endParaRPr lang="en-US" dirty="0">
              <a:effectLst/>
            </a:endParaRPr>
          </a:p>
        </p:txBody>
      </p:sp>
    </p:spTree>
    <p:extLst>
      <p:ext uri="{BB962C8B-B14F-4D97-AF65-F5344CB8AC3E}">
        <p14:creationId xmlns:p14="http://schemas.microsoft.com/office/powerpoint/2010/main" val="522046029"/>
      </p:ext>
    </p:extLst>
  </p:cSld>
  <p:clrMapOvr>
    <a:masterClrMapping/>
  </p:clrMapOvr>
  <p:timing>
    <p:tnLst>
      <p:par>
        <p:cTn id="1" dur="indefinite" restart="never" nodeType="tmRoot"/>
      </p:par>
    </p:tnLst>
  </p:timing>
</p:sld>
</file>

<file path=ppt/theme/theme1.xml><?xml version="1.0" encoding="utf-8"?>
<a:theme xmlns:a="http://schemas.openxmlformats.org/drawingml/2006/main" name="Ανασκόπηση">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859</TotalTime>
  <Words>2615</Words>
  <Application>Microsoft Office PowerPoint</Application>
  <PresentationFormat>Ευρεία οθόνη</PresentationFormat>
  <Paragraphs>354</Paragraphs>
  <Slides>55</Slides>
  <Notes>0</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55</vt:i4>
      </vt:variant>
    </vt:vector>
  </HeadingPairs>
  <TitlesOfParts>
    <vt:vector size="60" baseType="lpstr">
      <vt:lpstr>Calibri</vt:lpstr>
      <vt:lpstr>Calibri Light</vt:lpstr>
      <vt:lpstr>Courier New</vt:lpstr>
      <vt:lpstr>Wingdings</vt:lpstr>
      <vt:lpstr>Ανασκόπηση</vt:lpstr>
      <vt:lpstr>ARDUINO</vt:lpstr>
      <vt:lpstr>Περιεχόμενα</vt:lpstr>
      <vt:lpstr>Βελτίωση προγραμματιστικής λογικής</vt:lpstr>
      <vt:lpstr>Project 1</vt:lpstr>
      <vt:lpstr>Project 1</vt:lpstr>
      <vt:lpstr>Project 1</vt:lpstr>
      <vt:lpstr>Project 2</vt:lpstr>
      <vt:lpstr>Project 2</vt:lpstr>
      <vt:lpstr>Project 2</vt:lpstr>
      <vt:lpstr>Project 2</vt:lpstr>
      <vt:lpstr>Button</vt:lpstr>
      <vt:lpstr>Button</vt:lpstr>
      <vt:lpstr>Button</vt:lpstr>
      <vt:lpstr>Button</vt:lpstr>
      <vt:lpstr>Button</vt:lpstr>
      <vt:lpstr>Button</vt:lpstr>
      <vt:lpstr>Button</vt:lpstr>
      <vt:lpstr>Project 3</vt:lpstr>
      <vt:lpstr>Project 3</vt:lpstr>
      <vt:lpstr>Βασικές εντολές</vt:lpstr>
      <vt:lpstr>Project 3</vt:lpstr>
      <vt:lpstr>Project 3 (2ο μέρος)</vt:lpstr>
      <vt:lpstr>Project 3(2ο μέρος)</vt:lpstr>
      <vt:lpstr>Αλλαγές κατάστασης σήματος</vt:lpstr>
      <vt:lpstr>Pulse Width Modulation (PWM)</vt:lpstr>
      <vt:lpstr>Pulse Width Modulation (PWM)</vt:lpstr>
      <vt:lpstr>Pulse Width Modulation (PWM)</vt:lpstr>
      <vt:lpstr>Pulse Width Modulation (PWM)</vt:lpstr>
      <vt:lpstr>Button &amp; Debouncing(θόρυβος αναπήδησης )</vt:lpstr>
      <vt:lpstr>θόρυβος αναπήδησης</vt:lpstr>
      <vt:lpstr>θόρυβος αναπήδησης</vt:lpstr>
      <vt:lpstr>θόρυβος αναπήδησης</vt:lpstr>
      <vt:lpstr>Debouncing αλγοριθμικά</vt:lpstr>
      <vt:lpstr>Συνάρτηση(Function)</vt:lpstr>
      <vt:lpstr>Η συνάρτηση millis();</vt:lpstr>
      <vt:lpstr>Συνάρτηση Debouncing</vt:lpstr>
      <vt:lpstr>Example of Debouncing</vt:lpstr>
      <vt:lpstr>Example of Debouncing(Συνέχεια)</vt:lpstr>
      <vt:lpstr>Δίοδος</vt:lpstr>
      <vt:lpstr>Εξοικονόμηση Pin</vt:lpstr>
      <vt:lpstr>Εξοικονόμηση Pin</vt:lpstr>
      <vt:lpstr>Εξοικονόμηση Pin</vt:lpstr>
      <vt:lpstr>Εξοικονόμηση Pin</vt:lpstr>
      <vt:lpstr>Εξοικονόμηση Pin</vt:lpstr>
      <vt:lpstr>Εξοικονόμηση Pin</vt:lpstr>
      <vt:lpstr>Εξοικονόμηση Pin</vt:lpstr>
      <vt:lpstr>Πίνακες χαρακτήρων και strings</vt:lpstr>
      <vt:lpstr>Βασικές εντολές</vt:lpstr>
      <vt:lpstr>Βασικές εντολές</vt:lpstr>
      <vt:lpstr>Project 4</vt:lpstr>
      <vt:lpstr>Project 4</vt:lpstr>
      <vt:lpstr>Project 4</vt:lpstr>
      <vt:lpstr>Project 5</vt:lpstr>
      <vt:lpstr>Project 5</vt:lpstr>
      <vt:lpstr>THE END!</vt:lpstr>
    </vt:vector>
  </TitlesOfParts>
  <Company>OTE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dc:title>
  <dc:creator>panagiota moraiti</dc:creator>
  <cp:lastModifiedBy>panagiota moraiti</cp:lastModifiedBy>
  <cp:revision>61</cp:revision>
  <dcterms:created xsi:type="dcterms:W3CDTF">2021-02-23T13:12:01Z</dcterms:created>
  <dcterms:modified xsi:type="dcterms:W3CDTF">2021-07-27T14:52:26Z</dcterms:modified>
</cp:coreProperties>
</file>